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7" r:id="rId2"/>
    <p:sldId id="256" r:id="rId3"/>
    <p:sldId id="258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00" r:id="rId16"/>
    <p:sldId id="301" r:id="rId17"/>
    <p:sldId id="302" r:id="rId18"/>
    <p:sldId id="303" r:id="rId19"/>
    <p:sldId id="304" r:id="rId20"/>
    <p:sldId id="305" r:id="rId21"/>
    <p:sldId id="307" r:id="rId22"/>
    <p:sldId id="312" r:id="rId23"/>
    <p:sldId id="308" r:id="rId24"/>
    <p:sldId id="309" r:id="rId25"/>
    <p:sldId id="310" r:id="rId26"/>
    <p:sldId id="311" r:id="rId27"/>
  </p:sldIdLst>
  <p:sldSz cx="12192000" cy="6858000"/>
  <p:notesSz cx="6858000" cy="9144000"/>
  <p:embeddedFontLst>
    <p:embeddedFont>
      <p:font typeface="Sandoll 독수리 02 Medium" panose="020B0600000101010101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나눔고딕OTF Light" panose="020D0904000000000000" charset="-127"/>
      <p:regular r:id="rId32"/>
    </p:embeddedFont>
    <p:embeddedFont>
      <p:font typeface="나눔고딕" panose="020B0600000101010101" charset="-127"/>
      <p:regular r:id="rId33"/>
      <p:bold r:id="rId34"/>
    </p:embeddedFont>
    <p:embeddedFont>
      <p:font typeface="Sandoll 개화 02 Oblique" panose="020B0600000101010101" charset="-127"/>
      <p:regular r:id="rId35"/>
    </p:embeddedFont>
    <p:embeddedFont>
      <p:font typeface="나눔고딕OTF ExtraBold" panose="020B0600000101010101" charset="-127"/>
      <p:bold r:id="rId36"/>
    </p:embeddedFont>
    <p:embeddedFont>
      <p:font typeface="나눔고딕OTF" panose="020B0600000101010101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9900"/>
    <a:srgbClr val="FF315D"/>
    <a:srgbClr val="D68F00"/>
    <a:srgbClr val="F24F3E"/>
    <a:srgbClr val="E60031"/>
    <a:srgbClr val="FFCC99"/>
    <a:srgbClr val="FFA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07A526-D67F-4884-A32E-8A7E13123DB1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7F3AE7D-D0C6-40EA-AC91-F22D0E5A0D29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센서를 통해 기저귀의 상태를 감지하여 아이의 부모나 환자의 보호자에게 </a:t>
          </a:r>
          <a:endParaRPr lang="en-US" altLang="ko-KR" sz="1800" dirty="0"/>
        </a:p>
        <a:p>
          <a:pPr latinLnBrk="1"/>
          <a:r>
            <a:rPr lang="ko-KR" altLang="en-US" sz="1800" dirty="0"/>
            <a:t>실시간으로 제공하는 제품 설계</a:t>
          </a:r>
        </a:p>
      </dgm:t>
    </dgm:pt>
    <dgm:pt modelId="{2DDDB993-8C53-4FD6-86E0-173DFE02BE0D}" type="parTrans" cxnId="{387475D1-1E24-4F19-BD42-B687A02C61EC}">
      <dgm:prSet/>
      <dgm:spPr/>
      <dgm:t>
        <a:bodyPr/>
        <a:lstStyle/>
        <a:p>
          <a:pPr latinLnBrk="1"/>
          <a:endParaRPr lang="ko-KR" altLang="en-US"/>
        </a:p>
      </dgm:t>
    </dgm:pt>
    <dgm:pt modelId="{6FBA3127-3947-4EEC-BDCB-420116D2E267}" type="sibTrans" cxnId="{387475D1-1E24-4F19-BD42-B687A02C61EC}">
      <dgm:prSet/>
      <dgm:spPr/>
      <dgm:t>
        <a:bodyPr/>
        <a:lstStyle/>
        <a:p>
          <a:pPr latinLnBrk="1"/>
          <a:endParaRPr lang="ko-KR" altLang="en-US"/>
        </a:p>
      </dgm:t>
    </dgm:pt>
    <dgm:pt modelId="{8D137785-FC23-4F13-B50E-8CBBC89FEBF0}" type="pres">
      <dgm:prSet presAssocID="{BE07A526-D67F-4884-A32E-8A7E13123DB1}" presName="Name0" presStyleCnt="0">
        <dgm:presLayoutVars>
          <dgm:chMax val="4"/>
          <dgm:resizeHandles val="exact"/>
        </dgm:presLayoutVars>
      </dgm:prSet>
      <dgm:spPr/>
    </dgm:pt>
    <dgm:pt modelId="{5BEBD184-CF47-49D8-B247-196097F80BFA}" type="pres">
      <dgm:prSet presAssocID="{BE07A526-D67F-4884-A32E-8A7E13123DB1}" presName="ellipse" presStyleLbl="trBgShp" presStyleIdx="0" presStyleCnt="1" custScaleY="118608" custLinFactNeighborX="849" custLinFactNeighborY="59304"/>
      <dgm:spPr/>
    </dgm:pt>
    <dgm:pt modelId="{A5139593-280B-494A-9B9B-F2449B751F1F}" type="pres">
      <dgm:prSet presAssocID="{BE07A526-D67F-4884-A32E-8A7E13123DB1}" presName="arrow1" presStyleLbl="fgShp" presStyleIdx="0" presStyleCnt="1" custLinFactNeighborX="-419" custLinFactNeighborY="-47836"/>
      <dgm:spPr/>
    </dgm:pt>
    <dgm:pt modelId="{9526384E-F1A1-4431-B81E-E8A9B8E6E3D7}" type="pres">
      <dgm:prSet presAssocID="{BE07A526-D67F-4884-A32E-8A7E13123DB1}" presName="rectangle" presStyleLbl="revTx" presStyleIdx="0" presStyleCnt="1" custScaleX="363542">
        <dgm:presLayoutVars>
          <dgm:bulletEnabled val="1"/>
        </dgm:presLayoutVars>
      </dgm:prSet>
      <dgm:spPr/>
    </dgm:pt>
    <dgm:pt modelId="{1ACC198E-BBD7-4B84-8118-AC939ABA38CD}" type="pres">
      <dgm:prSet presAssocID="{BE07A526-D67F-4884-A32E-8A7E13123DB1}" presName="funnel" presStyleLbl="trAlignAcc1" presStyleIdx="0" presStyleCnt="1" custScaleX="287559" custScaleY="98737"/>
      <dgm:spPr/>
    </dgm:pt>
  </dgm:ptLst>
  <dgm:cxnLst>
    <dgm:cxn modelId="{121433A4-AF37-4AD4-8FC2-465CEB395C7E}" type="presOf" srcId="{C7F3AE7D-D0C6-40EA-AC91-F22D0E5A0D29}" destId="{9526384E-F1A1-4431-B81E-E8A9B8E6E3D7}" srcOrd="0" destOrd="0" presId="urn:microsoft.com/office/officeart/2005/8/layout/funnel1"/>
    <dgm:cxn modelId="{387475D1-1E24-4F19-BD42-B687A02C61EC}" srcId="{BE07A526-D67F-4884-A32E-8A7E13123DB1}" destId="{C7F3AE7D-D0C6-40EA-AC91-F22D0E5A0D29}" srcOrd="0" destOrd="0" parTransId="{2DDDB993-8C53-4FD6-86E0-173DFE02BE0D}" sibTransId="{6FBA3127-3947-4EEC-BDCB-420116D2E267}"/>
    <dgm:cxn modelId="{3F7F99DC-65CC-4307-9B51-402013FC7BBA}" type="presOf" srcId="{BE07A526-D67F-4884-A32E-8A7E13123DB1}" destId="{8D137785-FC23-4F13-B50E-8CBBC89FEBF0}" srcOrd="0" destOrd="0" presId="urn:microsoft.com/office/officeart/2005/8/layout/funnel1"/>
    <dgm:cxn modelId="{4C122E4E-A0CB-421F-A549-D1AE8AC53EAA}" type="presParOf" srcId="{8D137785-FC23-4F13-B50E-8CBBC89FEBF0}" destId="{5BEBD184-CF47-49D8-B247-196097F80BFA}" srcOrd="0" destOrd="0" presId="urn:microsoft.com/office/officeart/2005/8/layout/funnel1"/>
    <dgm:cxn modelId="{16910BB3-448B-443A-A327-BC8067DC642C}" type="presParOf" srcId="{8D137785-FC23-4F13-B50E-8CBBC89FEBF0}" destId="{A5139593-280B-494A-9B9B-F2449B751F1F}" srcOrd="1" destOrd="0" presId="urn:microsoft.com/office/officeart/2005/8/layout/funnel1"/>
    <dgm:cxn modelId="{80CCE401-4EF4-4187-89F2-1055B43F693F}" type="presParOf" srcId="{8D137785-FC23-4F13-B50E-8CBBC89FEBF0}" destId="{9526384E-F1A1-4431-B81E-E8A9B8E6E3D7}" srcOrd="2" destOrd="0" presId="urn:microsoft.com/office/officeart/2005/8/layout/funnel1"/>
    <dgm:cxn modelId="{59CA6C01-7110-4671-9050-CF9292EF7922}" type="presParOf" srcId="{8D137785-FC23-4F13-B50E-8CBBC89FEBF0}" destId="{1ACC198E-BBD7-4B84-8118-AC939ABA38CD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BD184-CF47-49D8-B247-196097F80BFA}">
      <dsp:nvSpPr>
        <dsp:cNvPr id="0" name=""/>
        <dsp:cNvSpPr/>
      </dsp:nvSpPr>
      <dsp:spPr>
        <a:xfrm>
          <a:off x="2878947" y="531861"/>
          <a:ext cx="2403462" cy="99001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39593-280B-494A-9B9B-F2449B751F1F}">
      <dsp:nvSpPr>
        <dsp:cNvPr id="0" name=""/>
        <dsp:cNvSpPr/>
      </dsp:nvSpPr>
      <dsp:spPr>
        <a:xfrm>
          <a:off x="3829154" y="2015789"/>
          <a:ext cx="465787" cy="298103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6384E-F1A1-4431-B81E-E8A9B8E6E3D7}">
      <dsp:nvSpPr>
        <dsp:cNvPr id="0" name=""/>
        <dsp:cNvSpPr/>
      </dsp:nvSpPr>
      <dsp:spPr>
        <a:xfrm>
          <a:off x="1" y="2396873"/>
          <a:ext cx="8127996" cy="558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센서를 통해 기저귀의 상태를 감지하여 아이의 부모나 환자의 보호자에게 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실시간으로 제공하는 제품 설계</a:t>
          </a:r>
        </a:p>
      </dsp:txBody>
      <dsp:txXfrm>
        <a:off x="1" y="2396873"/>
        <a:ext cx="8127996" cy="558944"/>
      </dsp:txXfrm>
    </dsp:sp>
    <dsp:sp modelId="{1ACC198E-BBD7-4B84-8118-AC939ABA38CD}">
      <dsp:nvSpPr>
        <dsp:cNvPr id="0" name=""/>
        <dsp:cNvSpPr/>
      </dsp:nvSpPr>
      <dsp:spPr>
        <a:xfrm>
          <a:off x="313642" y="25220"/>
          <a:ext cx="7500715" cy="206037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B79BC-0303-4883-A5CF-FBCF9E7C7AD5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86E41-5523-4660-961A-9CE415AF5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02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86E41-5523-4660-961A-9CE415AF52C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5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30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63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20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6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1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2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13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9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4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69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5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rgbClr val="FF99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F5952-3558-4DBD-A479-FB1EADD28B5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50A2D-D7E2-411B-8040-F485C3922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en/Reference/HomePage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059459" y="2397211"/>
            <a:ext cx="7834184" cy="2339545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185988" y="2488342"/>
            <a:ext cx="7600950" cy="2124075"/>
          </a:xfrm>
          <a:prstGeom prst="roundRect">
            <a:avLst>
              <a:gd name="adj" fmla="val 6038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41480" y="2736213"/>
            <a:ext cx="5670142" cy="1854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CSP_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중간발표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기저귀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배변 알림 시스템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ko-KR" altLang="en-US" sz="2400" b="1" dirty="0"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85988" y="2495550"/>
            <a:ext cx="7600950" cy="2124075"/>
          </a:xfrm>
          <a:prstGeom prst="roundRect">
            <a:avLst>
              <a:gd name="adj" fmla="val 6038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198829" y="4938521"/>
            <a:ext cx="276550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Team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Garry</a:t>
            </a:r>
          </a:p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2009110589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윤현수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2012112454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윤지완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2012112457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이명섭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2012112506 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김영률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9441" y="85461"/>
            <a:ext cx="12048418" cy="6686041"/>
          </a:xfrm>
          <a:prstGeom prst="roundRect">
            <a:avLst>
              <a:gd name="adj" fmla="val 258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777134D-27A6-414C-A38F-E689E507048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4282" y="1341739"/>
            <a:ext cx="1080000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E5DE90-F9E6-4A74-B20D-24E408903DC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792" y="1333515"/>
            <a:ext cx="1080000" cy="10800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3DD180E-CF1C-44C8-93F9-FC79624E1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9299" y="931738"/>
            <a:ext cx="1397634" cy="14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85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070473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ea typeface="Sandoll 독수리 02 Medium" panose="020B0600000101010101" pitchFamily="34" charset="-127"/>
              </a:rPr>
              <a:t>타임라인 </a:t>
            </a:r>
            <a:r>
              <a:rPr lang="en-US" altLang="ko-KR" sz="2000" dirty="0">
                <a:solidFill>
                  <a:srgbClr val="FF9900"/>
                </a:solidFill>
                <a:ea typeface="Sandoll 독수리 02 Medium" panose="020B0600000101010101" pitchFamily="34" charset="-127"/>
              </a:rPr>
              <a:t>- </a:t>
            </a:r>
            <a:r>
              <a:rPr lang="ko-KR" altLang="en-US" sz="2000" dirty="0">
                <a:solidFill>
                  <a:srgbClr val="FF9900"/>
                </a:solidFill>
                <a:ea typeface="Sandoll 독수리 02 Medium" panose="020B0600000101010101" pitchFamily="34" charset="-127"/>
              </a:rPr>
              <a:t>센서파트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56520" y="2134739"/>
            <a:ext cx="11887198" cy="4093784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623193" y="1979398"/>
          <a:ext cx="8983851" cy="443235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0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95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</a:rPr>
                        <a:t>번호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</a:rPr>
                        <a:t>시작 날짜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</a:rPr>
                        <a:t>종료 날짜</a:t>
                      </a:r>
                      <a:endParaRPr lang="ko-KR" altLang="en-US" sz="1400" kern="0" spc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</a:rPr>
                        <a:t>프로젝트 활동 내용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2017-09-11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2017-09-15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시장조사 및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아두이노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자료조사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2017-09-16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2017-09-21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센서 종류조사 및 적합센서 토론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6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2017-09-25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2017-09-28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아두이노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Uno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시제품 제작 및 알파 테스트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2017-09-28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2017-10-08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블루투스를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통한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센서값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송수신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2017-10-19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2017-10-21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아두이노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Nano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시제품 제작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2017-10-22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2017-10-25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아두이노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 mic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시제품 제작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6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2017-10-24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2017-10-28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아두이노와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어플리케이션의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블루투스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송수신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2017-10-25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2017-10-26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Attiny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와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Arduino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연결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16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2017-10-28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2017-10-30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3D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프린터를 활용한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아두이노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케이스 제작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2017-10-31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2017-11-07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블루노를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이용한 시제품 제작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833C121-A929-446A-8395-9416A18814CE}"/>
              </a:ext>
            </a:extLst>
          </p:cNvPr>
          <p:cNvSpPr txBox="1"/>
          <p:nvPr/>
        </p:nvSpPr>
        <p:spPr>
          <a:xfrm>
            <a:off x="4323890" y="344336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진행 계획</a:t>
            </a:r>
          </a:p>
        </p:txBody>
      </p:sp>
    </p:spTree>
    <p:extLst>
      <p:ext uri="{BB962C8B-B14F-4D97-AF65-F5344CB8AC3E}">
        <p14:creationId xmlns:p14="http://schemas.microsoft.com/office/powerpoint/2010/main" val="383558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070473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+mj-lt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+mj-lt"/>
                <a:ea typeface="Sandoll 독수리 02 Medium" panose="020B0600000101010101" pitchFamily="34" charset="-127"/>
              </a:rPr>
              <a:t>타임라인 </a:t>
            </a:r>
            <a:r>
              <a:rPr lang="en-US" altLang="ko-KR" sz="2000" dirty="0">
                <a:solidFill>
                  <a:srgbClr val="FF9900"/>
                </a:solidFill>
                <a:latin typeface="+mj-lt"/>
                <a:ea typeface="Sandoll 독수리 02 Medium" panose="020B0600000101010101" pitchFamily="34" charset="-127"/>
              </a:rPr>
              <a:t>- </a:t>
            </a:r>
            <a:r>
              <a:rPr lang="ko-KR" altLang="en-US" sz="2000" dirty="0" err="1">
                <a:solidFill>
                  <a:srgbClr val="FF9900"/>
                </a:solidFill>
                <a:latin typeface="+mj-lt"/>
                <a:ea typeface="Sandoll 독수리 02 Medium" panose="020B0600000101010101" pitchFamily="34" charset="-127"/>
              </a:rPr>
              <a:t>어플파트</a:t>
            </a:r>
            <a:endParaRPr lang="ko-KR" altLang="en-US" sz="2000" dirty="0">
              <a:solidFill>
                <a:srgbClr val="FF9900"/>
              </a:solidFill>
              <a:latin typeface="+mj-lt"/>
              <a:ea typeface="Sandoll 독수리 02 Medium" panose="020B0600000101010101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56520" y="2134738"/>
            <a:ext cx="11887198" cy="3113123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820958" y="2162285"/>
          <a:ext cx="8893650" cy="301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7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6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시작 날짜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종료 날짜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프로젝트 활동 내용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2017-09-11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+mn-lt"/>
                        </a:rPr>
                        <a:t>2017-09-28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어플리케이션 제작 학습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+mn-lt"/>
                        </a:rPr>
                        <a:t>2017-09-11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+mn-lt"/>
                        </a:rPr>
                        <a:t>2017-09-17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어플리케이션 시작화면</a:t>
                      </a:r>
                      <a:r>
                        <a:rPr lang="en-US" altLang="ko-KR" sz="14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kern="0" spc="0" dirty="0" err="1">
                          <a:effectLst/>
                          <a:latin typeface="+mn-lt"/>
                        </a:rPr>
                        <a:t>메인화면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 제작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+mn-lt"/>
                        </a:rPr>
                        <a:t>2017-09-25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+mn-lt"/>
                        </a:rPr>
                        <a:t>2017-09-28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effectLst/>
                          <a:latin typeface="+mn-lt"/>
                        </a:rPr>
                        <a:t>Navigation</a:t>
                      </a:r>
                      <a:r>
                        <a:rPr lang="ko-KR" altLang="en-US" sz="1400" kern="0" spc="0">
                          <a:effectLst/>
                          <a:latin typeface="+mn-lt"/>
                        </a:rPr>
                        <a:t>를 활용한 어플리케이션 메뉴화면 제작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2017-09-28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+mn-lt"/>
                        </a:rPr>
                        <a:t>2017-10-10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+mn-lt"/>
                        </a:rPr>
                        <a:t>기저귀 확인 메뉴 제작 및 메인사진 등록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2017-10-11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+mn-lt"/>
                        </a:rPr>
                        <a:t>2017-10-19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어플리케이션 프로필 관리 메뉴 제작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2017-10-21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+mn-lt"/>
                        </a:rPr>
                        <a:t>2017-10-24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effectLst/>
                          <a:latin typeface="+mn-lt"/>
                        </a:rPr>
                        <a:t>알람관리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 제작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7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2017-10-24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+mn-lt"/>
                        </a:rPr>
                        <a:t>2017-10-28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effectLst/>
                          <a:latin typeface="+mn-lt"/>
                        </a:rPr>
                        <a:t>아두이노와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 어플리케이션의 </a:t>
                      </a:r>
                      <a:r>
                        <a:rPr lang="ko-KR" altLang="en-US" sz="1400" kern="0" spc="0" dirty="0" err="1">
                          <a:effectLst/>
                          <a:latin typeface="+mn-lt"/>
                        </a:rPr>
                        <a:t>블루투스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 송수신</a:t>
                      </a:r>
                      <a:endParaRPr lang="en-US" altLang="ko-KR" sz="1400" kern="0" spc="0" dirty="0"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B50E3DF-8D5D-47D7-868C-C77338A46815}"/>
              </a:ext>
            </a:extLst>
          </p:cNvPr>
          <p:cNvSpPr txBox="1"/>
          <p:nvPr/>
        </p:nvSpPr>
        <p:spPr>
          <a:xfrm>
            <a:off x="4323890" y="344336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진행 계획</a:t>
            </a:r>
          </a:p>
        </p:txBody>
      </p:sp>
    </p:spTree>
    <p:extLst>
      <p:ext uri="{BB962C8B-B14F-4D97-AF65-F5344CB8AC3E}">
        <p14:creationId xmlns:p14="http://schemas.microsoft.com/office/powerpoint/2010/main" val="413721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61589" y="136576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070473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8142" y="1410136"/>
            <a:ext cx="2270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 </a:t>
            </a:r>
            <a:r>
              <a:rPr lang="ko-KR" altLang="en-US" sz="2000" dirty="0" err="1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센서부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 구성 요소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1589" y="2172197"/>
            <a:ext cx="11887198" cy="2997435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89857" y="3714319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Arduino</a:t>
            </a:r>
            <a:r>
              <a:rPr lang="ko-KR" altLang="en-US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UNO</a:t>
            </a:r>
          </a:p>
        </p:txBody>
      </p:sp>
      <p:sp>
        <p:nvSpPr>
          <p:cNvPr id="29" name="타원 28"/>
          <p:cNvSpPr/>
          <p:nvPr/>
        </p:nvSpPr>
        <p:spPr>
          <a:xfrm>
            <a:off x="5134509" y="1703345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 descr="C:\Users\HyunSuWin\Desktop\34354353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042" r="11531" b="6671"/>
          <a:stretch/>
        </p:blipFill>
        <p:spPr bwMode="auto">
          <a:xfrm>
            <a:off x="5343461" y="2113576"/>
            <a:ext cx="1430771" cy="118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889520" y="2896037"/>
            <a:ext cx="2388795" cy="2442058"/>
            <a:chOff x="3549950" y="4118526"/>
            <a:chExt cx="2388795" cy="2442058"/>
          </a:xfrm>
        </p:grpSpPr>
        <p:sp>
          <p:nvSpPr>
            <p:cNvPr id="28" name="TextBox 27"/>
            <p:cNvSpPr txBox="1"/>
            <p:nvPr/>
          </p:nvSpPr>
          <p:spPr>
            <a:xfrm>
              <a:off x="3549950" y="6160474"/>
              <a:ext cx="23887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Bluetooth (HC-06)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3777766" y="4118526"/>
              <a:ext cx="1906507" cy="20154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099" name="Picture 3" descr="C:\Users\HyunSuWin\Desktop\KakaoTalk_20171106_1447513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50" y="4263499"/>
              <a:ext cx="1764196" cy="176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6340126" y="3945497"/>
            <a:ext cx="2190899" cy="2560308"/>
            <a:chOff x="6658846" y="3904532"/>
            <a:chExt cx="2190899" cy="2560308"/>
          </a:xfrm>
        </p:grpSpPr>
        <p:sp>
          <p:nvSpPr>
            <p:cNvPr id="45" name="TextBox 44"/>
            <p:cNvSpPr txBox="1"/>
            <p:nvPr/>
          </p:nvSpPr>
          <p:spPr>
            <a:xfrm>
              <a:off x="7110067" y="6064730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온습도</a:t>
              </a:r>
              <a:r>
                <a:rPr lang="ko-KR" altLang="en-US" sz="2000" b="1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센서</a:t>
              </a:r>
              <a:endPara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6751350" y="4031812"/>
              <a:ext cx="1906507" cy="20154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1" name="Picture 7" descr="C:\Users\HyunSuWin\Desktop\KakaoTalk_20171106_14475197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8846" y="3904532"/>
              <a:ext cx="2190899" cy="2190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9436509" y="2513991"/>
            <a:ext cx="2030526" cy="2560907"/>
            <a:chOff x="9127157" y="2667988"/>
            <a:chExt cx="2030526" cy="2560907"/>
          </a:xfrm>
        </p:grpSpPr>
        <p:sp>
          <p:nvSpPr>
            <p:cNvPr id="23" name="TextBox 22"/>
            <p:cNvSpPr txBox="1"/>
            <p:nvPr/>
          </p:nvSpPr>
          <p:spPr>
            <a:xfrm>
              <a:off x="9608939" y="4828785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Battery</a:t>
              </a:r>
            </a:p>
          </p:txBody>
        </p:sp>
        <p:sp>
          <p:nvSpPr>
            <p:cNvPr id="31" name="타원 30"/>
            <p:cNvSpPr/>
            <p:nvPr/>
          </p:nvSpPr>
          <p:spPr>
            <a:xfrm>
              <a:off x="9127157" y="2787752"/>
              <a:ext cx="1906507" cy="20154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2" name="Picture 10" descr="C:\Users\HyunSuWin\Desktop\KakaoTalk_20171106_14475307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7157" y="2667988"/>
              <a:ext cx="2030526" cy="203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454666" y="3738603"/>
            <a:ext cx="2552090" cy="2758480"/>
            <a:chOff x="1225676" y="2534032"/>
            <a:chExt cx="2552090" cy="2758480"/>
          </a:xfrm>
        </p:grpSpPr>
        <p:sp>
          <p:nvSpPr>
            <p:cNvPr id="48" name="TextBox 47"/>
            <p:cNvSpPr txBox="1"/>
            <p:nvPr/>
          </p:nvSpPr>
          <p:spPr>
            <a:xfrm>
              <a:off x="1762139" y="489240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가스</a:t>
              </a:r>
              <a:r>
                <a:rPr lang="en-US" altLang="ko-KR" sz="2000" b="1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</a:t>
              </a:r>
              <a:r>
                <a:rPr lang="ko-KR" altLang="en-US" sz="2000" b="1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센서</a:t>
              </a:r>
              <a:endPara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1491198" y="2862583"/>
              <a:ext cx="1906507" cy="20154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3" name="Picture 6" descr="C:\Users\HyunSuWin\Desktop\KakaoTalk_20171106_144751649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676" y="2534032"/>
              <a:ext cx="2552090" cy="255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연결선 10"/>
          <p:cNvCxnSpPr>
            <a:endCxn id="29" idx="2"/>
          </p:cNvCxnSpPr>
          <p:nvPr/>
        </p:nvCxnSpPr>
        <p:spPr>
          <a:xfrm flipV="1">
            <a:off x="2840019" y="2711089"/>
            <a:ext cx="2294490" cy="483932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29" idx="6"/>
            <a:endCxn id="52" idx="1"/>
          </p:cNvCxnSpPr>
          <p:nvPr/>
        </p:nvCxnSpPr>
        <p:spPr>
          <a:xfrm>
            <a:off x="7041016" y="2711089"/>
            <a:ext cx="2395493" cy="818165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29" idx="3"/>
          </p:cNvCxnSpPr>
          <p:nvPr/>
        </p:nvCxnSpPr>
        <p:spPr>
          <a:xfrm flipH="1">
            <a:off x="4730711" y="3423672"/>
            <a:ext cx="682999" cy="643482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780589" y="3423672"/>
            <a:ext cx="605294" cy="649105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35D578-E7B0-4083-852E-D00E737353B1}"/>
              </a:ext>
            </a:extLst>
          </p:cNvPr>
          <p:cNvSpPr txBox="1"/>
          <p:nvPr/>
        </p:nvSpPr>
        <p:spPr>
          <a:xfrm>
            <a:off x="4323890" y="344336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진행 계획</a:t>
            </a:r>
          </a:p>
        </p:txBody>
      </p:sp>
    </p:spTree>
    <p:extLst>
      <p:ext uri="{BB962C8B-B14F-4D97-AF65-F5344CB8AC3E}">
        <p14:creationId xmlns:p14="http://schemas.microsoft.com/office/powerpoint/2010/main" val="53709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61589" y="136576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070473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 </a:t>
            </a:r>
            <a:r>
              <a:rPr lang="ko-KR" altLang="en-US" sz="2000" dirty="0" err="1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아두이노</a:t>
            </a:r>
            <a:endParaRPr lang="ko-KR" altLang="en-US" sz="2000" dirty="0">
              <a:solidFill>
                <a:srgbClr val="FF9900"/>
              </a:solidFill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1589" y="2172197"/>
            <a:ext cx="11887198" cy="2997435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32845" y="4642571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Attiny</a:t>
            </a:r>
            <a:r>
              <a: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85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4718" y="4601107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Arduino</a:t>
            </a:r>
            <a:r>
              <a:rPr lang="ko-KR" altLang="en-US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UNO</a:t>
            </a:r>
          </a:p>
        </p:txBody>
      </p:sp>
      <p:sp>
        <p:nvSpPr>
          <p:cNvPr id="27" name="타원 26"/>
          <p:cNvSpPr/>
          <p:nvPr/>
        </p:nvSpPr>
        <p:spPr>
          <a:xfrm>
            <a:off x="6642379" y="2478134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370" y="2461037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80458" y="4610982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Arduino</a:t>
            </a:r>
            <a:r>
              <a:rPr lang="ko-KR" altLang="en-US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Nano</a:t>
            </a:r>
          </a:p>
        </p:txBody>
      </p:sp>
      <p:sp>
        <p:nvSpPr>
          <p:cNvPr id="31" name="타원 30"/>
          <p:cNvSpPr/>
          <p:nvPr/>
        </p:nvSpPr>
        <p:spPr>
          <a:xfrm>
            <a:off x="3450512" y="2473583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Picture 4" descr="C:\Users\HyunSuWin\Desktop\KakaoTalk_20171106_1447540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23" y="2619417"/>
            <a:ext cx="1732935" cy="172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1" t="35315" r="33463" b="41021"/>
          <a:stretch/>
        </p:blipFill>
        <p:spPr>
          <a:xfrm>
            <a:off x="2584749" y="3097021"/>
            <a:ext cx="845053" cy="6528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1" t="35315" r="33463" b="41021"/>
          <a:stretch/>
        </p:blipFill>
        <p:spPr>
          <a:xfrm>
            <a:off x="5521292" y="3142358"/>
            <a:ext cx="845053" cy="652845"/>
          </a:xfrm>
          <a:prstGeom prst="rect">
            <a:avLst/>
          </a:prstGeom>
        </p:spPr>
      </p:pic>
      <p:pic>
        <p:nvPicPr>
          <p:cNvPr id="4098" name="Picture 2" descr="C:\Users\HyunSuWin\Desktop\343543534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042" r="11531" b="6671"/>
          <a:stretch/>
        </p:blipFill>
        <p:spPr bwMode="auto">
          <a:xfrm>
            <a:off x="828322" y="2871268"/>
            <a:ext cx="1430771" cy="118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0041548" y="4624282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Bluno</a:t>
            </a:r>
            <a:endParaRPr lang="en-US" altLang="ko-KR" sz="2000" b="1" dirty="0">
              <a:solidFill>
                <a:srgbClr val="FF99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515656" y="2478134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flipV="1">
            <a:off x="1494753" y="5038081"/>
            <a:ext cx="247650" cy="174632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09882" y="5144186"/>
            <a:ext cx="343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63580" y="5144185"/>
            <a:ext cx="343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6014" y="5301417"/>
            <a:ext cx="196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</a:rPr>
              <a:t>기본적인 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 err="1">
                <a:solidFill>
                  <a:srgbClr val="FFC000"/>
                </a:solidFill>
              </a:rPr>
              <a:t>아두이노</a:t>
            </a:r>
            <a:r>
              <a:rPr lang="ko-KR" altLang="en-US" dirty="0">
                <a:solidFill>
                  <a:srgbClr val="FFC000"/>
                </a:solidFill>
              </a:rPr>
              <a:t> 모델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손바닥 절반 크기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1" t="35315" r="33463" b="41021"/>
          <a:stretch/>
        </p:blipFill>
        <p:spPr>
          <a:xfrm>
            <a:off x="8565811" y="3170078"/>
            <a:ext cx="845053" cy="65284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124518" y="5127733"/>
            <a:ext cx="343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89937" y="5282396"/>
            <a:ext cx="1420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FFC000"/>
                </a:solidFill>
              </a:rPr>
              <a:t>블루투스와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 err="1">
                <a:solidFill>
                  <a:srgbClr val="FFC000"/>
                </a:solidFill>
              </a:rPr>
              <a:t>아두이노가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합쳐진 모델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236427" y="5129632"/>
            <a:ext cx="343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47" name="이등변 삼각형 46"/>
          <p:cNvSpPr/>
          <p:nvPr/>
        </p:nvSpPr>
        <p:spPr>
          <a:xfrm flipV="1">
            <a:off x="10345083" y="5060291"/>
            <a:ext cx="247650" cy="174632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421767" y="5390981"/>
            <a:ext cx="1964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</a:rPr>
              <a:t>소형화 모델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엄지 손가락 크기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69928" y="5412112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</a:rPr>
              <a:t>가장 작은 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 err="1">
                <a:solidFill>
                  <a:srgbClr val="FFC000"/>
                </a:solidFill>
              </a:rPr>
              <a:t>아두이노</a:t>
            </a:r>
            <a:r>
              <a:rPr lang="en-US" altLang="ko-KR" dirty="0">
                <a:solidFill>
                  <a:srgbClr val="FFC000"/>
                </a:solidFill>
              </a:rPr>
              <a:t> </a:t>
            </a:r>
            <a:r>
              <a:rPr lang="ko-KR" altLang="en-US" dirty="0">
                <a:solidFill>
                  <a:srgbClr val="FFC000"/>
                </a:solidFill>
              </a:rPr>
              <a:t>모델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A98871-846C-446E-8066-17FA9CF89A98}"/>
              </a:ext>
            </a:extLst>
          </p:cNvPr>
          <p:cNvSpPr txBox="1"/>
          <p:nvPr/>
        </p:nvSpPr>
        <p:spPr>
          <a:xfrm>
            <a:off x="4323890" y="344336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진행 계획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976AF8-4AE2-4E8D-8D5C-19CC00799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01" y="2407812"/>
            <a:ext cx="2615559" cy="2331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EB252B-59AB-42C3-839E-9C544A3ABC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749" y="3016429"/>
            <a:ext cx="1380249" cy="10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26873" y="116037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070473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201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 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 아날로그 센서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1589" y="2172197"/>
            <a:ext cx="11887198" cy="2997435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6487" y="4639195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DHT - 11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9412" y="4601107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9V - </a:t>
            </a:r>
            <a:r>
              <a:rPr lang="ko-KR" altLang="en-US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배터리</a:t>
            </a:r>
            <a:endParaRPr lang="en-US" altLang="ko-KR" sz="2000" b="1" dirty="0">
              <a:solidFill>
                <a:srgbClr val="FF99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088528" y="2541729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44064" y="2461037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10695" y="4610982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VOC </a:t>
            </a:r>
            <a:r>
              <a:rPr lang="ko-KR" altLang="en-US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센서</a:t>
            </a:r>
            <a:endParaRPr lang="en-US" altLang="ko-KR" sz="2000" b="1" dirty="0">
              <a:solidFill>
                <a:srgbClr val="FF99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375206" y="2473583"/>
            <a:ext cx="1906507" cy="2015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812012" y="2118568"/>
            <a:ext cx="3017035" cy="301878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601049" y="457464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프로토</a:t>
            </a:r>
            <a:r>
              <a:rPr lang="ko-KR" altLang="en-US" sz="2000" b="1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타입</a:t>
            </a:r>
            <a:endParaRPr lang="en-US" altLang="ko-KR" sz="2000" b="1" dirty="0">
              <a:solidFill>
                <a:srgbClr val="FF99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1" t="35315" r="33463" b="41021"/>
          <a:stretch/>
        </p:blipFill>
        <p:spPr>
          <a:xfrm>
            <a:off x="2509443" y="3097021"/>
            <a:ext cx="845053" cy="6528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1" t="35315" r="33463" b="41021"/>
          <a:stretch/>
        </p:blipFill>
        <p:spPr>
          <a:xfrm>
            <a:off x="5263100" y="3142358"/>
            <a:ext cx="845053" cy="65284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1" t="35315" r="33463" b="41021"/>
          <a:stretch/>
        </p:blipFill>
        <p:spPr>
          <a:xfrm>
            <a:off x="7959710" y="3157924"/>
            <a:ext cx="845053" cy="652845"/>
          </a:xfrm>
          <a:prstGeom prst="rect">
            <a:avLst/>
          </a:prstGeom>
        </p:spPr>
      </p:pic>
      <p:pic>
        <p:nvPicPr>
          <p:cNvPr id="2054" name="Picture 6" descr="C:\Users\HyunSuWin\Desktop\KakaoTalk_20171106_14475164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491" y="2172197"/>
            <a:ext cx="2552090" cy="255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yunSuWin\Desktop\KakaoTalk_20171106_14475197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06" y="2106628"/>
            <a:ext cx="2742829" cy="274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HyunSuWin\Desktop\KakaoTalk_20171106_14475307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8" y="2432002"/>
            <a:ext cx="2030526" cy="20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347231" y="5434013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</a:rPr>
              <a:t>휘발성 유기화합물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감지 센서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53007" y="5425042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</a:rPr>
              <a:t>온도와 습도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감지 센서</a:t>
            </a:r>
            <a:endParaRPr lang="en-US" altLang="ko-KR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4E7217-E1F7-47FD-97B5-471FC7135ABD}"/>
              </a:ext>
            </a:extLst>
          </p:cNvPr>
          <p:cNvSpPr txBox="1"/>
          <p:nvPr/>
        </p:nvSpPr>
        <p:spPr>
          <a:xfrm>
            <a:off x="4323890" y="344336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545110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065004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303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#Application wireframe </a:t>
            </a:r>
            <a:endParaRPr lang="ko-KR" altLang="en-US" sz="2000" dirty="0">
              <a:solidFill>
                <a:srgbClr val="FF9900"/>
              </a:solidFill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56520" y="2134738"/>
            <a:ext cx="11887198" cy="2997435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30"/>
          <p:cNvGrpSpPr/>
          <p:nvPr/>
        </p:nvGrpSpPr>
        <p:grpSpPr>
          <a:xfrm>
            <a:off x="1029730" y="2413684"/>
            <a:ext cx="1746421" cy="3223478"/>
            <a:chOff x="1029730" y="2413684"/>
            <a:chExt cx="1746421" cy="3223478"/>
          </a:xfrm>
        </p:grpSpPr>
        <p:sp>
          <p:nvSpPr>
            <p:cNvPr id="23" name="액자 22"/>
            <p:cNvSpPr/>
            <p:nvPr/>
          </p:nvSpPr>
          <p:spPr>
            <a:xfrm>
              <a:off x="1029730" y="2413684"/>
              <a:ext cx="1746421" cy="2603157"/>
            </a:xfrm>
            <a:prstGeom prst="frame">
              <a:avLst>
                <a:gd name="adj1" fmla="val 2122"/>
              </a:avLst>
            </a:prstGeom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68606" y="2463112"/>
              <a:ext cx="1666356" cy="2504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1249758" y="5267830"/>
              <a:ext cx="1290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Main </a:t>
              </a:r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화면 </a:t>
              </a:r>
              <a:endPara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  <p:sp>
        <p:nvSpPr>
          <p:cNvPr id="42" name="타원 41"/>
          <p:cNvSpPr/>
          <p:nvPr/>
        </p:nvSpPr>
        <p:spPr>
          <a:xfrm>
            <a:off x="815547" y="2520779"/>
            <a:ext cx="296562" cy="304800"/>
          </a:xfrm>
          <a:prstGeom prst="ellipse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3" name="그룹 33"/>
          <p:cNvGrpSpPr/>
          <p:nvPr/>
        </p:nvGrpSpPr>
        <p:grpSpPr>
          <a:xfrm>
            <a:off x="3225114" y="2409565"/>
            <a:ext cx="1746421" cy="3239953"/>
            <a:chOff x="3225114" y="2409565"/>
            <a:chExt cx="1746421" cy="3239953"/>
          </a:xfrm>
        </p:grpSpPr>
        <p:sp>
          <p:nvSpPr>
            <p:cNvPr id="35" name="액자 34"/>
            <p:cNvSpPr/>
            <p:nvPr/>
          </p:nvSpPr>
          <p:spPr>
            <a:xfrm>
              <a:off x="3225114" y="2409565"/>
              <a:ext cx="1746421" cy="2603157"/>
            </a:xfrm>
            <a:prstGeom prst="frame">
              <a:avLst>
                <a:gd name="adj1" fmla="val 2122"/>
              </a:avLst>
            </a:prstGeom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6342" y="2446638"/>
              <a:ext cx="1641647" cy="2512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Box 43"/>
            <p:cNvSpPr txBox="1"/>
            <p:nvPr/>
          </p:nvSpPr>
          <p:spPr>
            <a:xfrm>
              <a:off x="3476534" y="5280186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메뉴 화면 </a:t>
              </a:r>
              <a:endPara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  <p:sp>
        <p:nvSpPr>
          <p:cNvPr id="49" name="타원 48"/>
          <p:cNvSpPr/>
          <p:nvPr/>
        </p:nvSpPr>
        <p:spPr>
          <a:xfrm>
            <a:off x="3908855" y="2879124"/>
            <a:ext cx="296562" cy="304800"/>
          </a:xfrm>
          <a:prstGeom prst="ellipse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3929449" y="3464011"/>
            <a:ext cx="317155" cy="304800"/>
          </a:xfrm>
          <a:prstGeom prst="ellipse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2730844" y="2524896"/>
            <a:ext cx="296562" cy="304800"/>
          </a:xfrm>
          <a:prstGeom prst="ellipse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38"/>
          <p:cNvGrpSpPr/>
          <p:nvPr/>
        </p:nvGrpSpPr>
        <p:grpSpPr>
          <a:xfrm>
            <a:off x="5057542" y="2417803"/>
            <a:ext cx="2020105" cy="3215240"/>
            <a:chOff x="5057542" y="2417803"/>
            <a:chExt cx="2020105" cy="3215240"/>
          </a:xfrm>
        </p:grpSpPr>
        <p:sp>
          <p:nvSpPr>
            <p:cNvPr id="36" name="액자 35"/>
            <p:cNvSpPr/>
            <p:nvPr/>
          </p:nvSpPr>
          <p:spPr>
            <a:xfrm>
              <a:off x="5251622" y="2417803"/>
              <a:ext cx="1746421" cy="2603157"/>
            </a:xfrm>
            <a:prstGeom prst="frame">
              <a:avLst>
                <a:gd name="adj1" fmla="val 2122"/>
              </a:avLst>
            </a:prstGeom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57542" y="5263711"/>
              <a:ext cx="2020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기저귀 관리 화면  </a:t>
              </a:r>
              <a:endPara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52" name="그림 51" descr="캡처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4653" y="2454876"/>
              <a:ext cx="1648082" cy="2520778"/>
            </a:xfrm>
            <a:prstGeom prst="rect">
              <a:avLst/>
            </a:prstGeom>
          </p:spPr>
        </p:pic>
      </p:grpSp>
      <p:grpSp>
        <p:nvGrpSpPr>
          <p:cNvPr id="5" name="그룹 39"/>
          <p:cNvGrpSpPr/>
          <p:nvPr/>
        </p:nvGrpSpPr>
        <p:grpSpPr>
          <a:xfrm>
            <a:off x="7286368" y="2417803"/>
            <a:ext cx="1746421" cy="3207002"/>
            <a:chOff x="7286368" y="2417803"/>
            <a:chExt cx="1746421" cy="3207002"/>
          </a:xfrm>
        </p:grpSpPr>
        <p:sp>
          <p:nvSpPr>
            <p:cNvPr id="37" name="액자 36"/>
            <p:cNvSpPr/>
            <p:nvPr/>
          </p:nvSpPr>
          <p:spPr>
            <a:xfrm>
              <a:off x="7286368" y="2417803"/>
              <a:ext cx="1746421" cy="2603157"/>
            </a:xfrm>
            <a:prstGeom prst="frame">
              <a:avLst>
                <a:gd name="adj1" fmla="val 2122"/>
              </a:avLst>
            </a:prstGeom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46987" y="5255473"/>
              <a:ext cx="1675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알람</a:t>
              </a:r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관리</a:t>
              </a:r>
              <a:r>
                <a:rPr lang="en-US" altLang="ko-KR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</a:t>
              </a:r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화면 </a:t>
              </a:r>
              <a:endPara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29359" y="2454876"/>
              <a:ext cx="1649884" cy="2512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그룹 40"/>
          <p:cNvGrpSpPr/>
          <p:nvPr/>
        </p:nvGrpSpPr>
        <p:grpSpPr>
          <a:xfrm>
            <a:off x="9354065" y="2417803"/>
            <a:ext cx="1759901" cy="3190526"/>
            <a:chOff x="9354065" y="2417803"/>
            <a:chExt cx="1759901" cy="3190526"/>
          </a:xfrm>
        </p:grpSpPr>
        <p:sp>
          <p:nvSpPr>
            <p:cNvPr id="38" name="액자 37"/>
            <p:cNvSpPr/>
            <p:nvPr/>
          </p:nvSpPr>
          <p:spPr>
            <a:xfrm>
              <a:off x="9354065" y="2417803"/>
              <a:ext cx="1746421" cy="2603157"/>
            </a:xfrm>
            <a:prstGeom prst="frame">
              <a:avLst>
                <a:gd name="adj1" fmla="val 2122"/>
              </a:avLst>
            </a:prstGeom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374386" y="5238997"/>
              <a:ext cx="1739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센서 등록 화면  </a:t>
              </a:r>
              <a:endPara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388819" y="2444577"/>
              <a:ext cx="1666360" cy="2539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E3FF0D8-537A-4743-9F27-5F1AEDBE1930}"/>
              </a:ext>
            </a:extLst>
          </p:cNvPr>
          <p:cNvSpPr txBox="1"/>
          <p:nvPr/>
        </p:nvSpPr>
        <p:spPr>
          <a:xfrm>
            <a:off x="4323890" y="344336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진행 계획</a:t>
            </a:r>
          </a:p>
        </p:txBody>
      </p:sp>
    </p:spTree>
    <p:extLst>
      <p:ext uri="{BB962C8B-B14F-4D97-AF65-F5344CB8AC3E}">
        <p14:creationId xmlns:p14="http://schemas.microsoft.com/office/powerpoint/2010/main" val="3600394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115331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56520" y="2134738"/>
            <a:ext cx="11887198" cy="3593037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2764" y="1410136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어플 진행 사항</a:t>
            </a:r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 </a:t>
            </a:r>
          </a:p>
        </p:txBody>
      </p:sp>
      <p:sp>
        <p:nvSpPr>
          <p:cNvPr id="31" name="타원 30"/>
          <p:cNvSpPr/>
          <p:nvPr/>
        </p:nvSpPr>
        <p:spPr>
          <a:xfrm>
            <a:off x="2511908" y="2242314"/>
            <a:ext cx="3182035" cy="3182035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3799" y="2259877"/>
            <a:ext cx="3182035" cy="3182035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6100120" y="2011168"/>
            <a:ext cx="1" cy="3770156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액자 23"/>
          <p:cNvSpPr/>
          <p:nvPr/>
        </p:nvSpPr>
        <p:spPr>
          <a:xfrm>
            <a:off x="3212757" y="2529014"/>
            <a:ext cx="1746421" cy="2603157"/>
          </a:xfrm>
          <a:prstGeom prst="frame">
            <a:avLst>
              <a:gd name="adj1" fmla="val 2122"/>
            </a:avLst>
          </a:prstGeom>
          <a:ln>
            <a:solidFill>
              <a:srgbClr val="FF99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51633" y="2578442"/>
            <a:ext cx="1666356" cy="2504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471329" y="2331041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Main</a:t>
            </a:r>
            <a:r>
              <a: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화면 </a:t>
            </a:r>
            <a:endParaRPr lang="en-US" altLang="ko-KR" dirty="0">
              <a:solidFill>
                <a:srgbClr val="FF99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9556" y="2883243"/>
            <a:ext cx="21475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대소변 </a:t>
            </a:r>
            <a:r>
              <a:rPr lang="ko-KR" altLang="en-US" sz="1600" dirty="0" err="1"/>
              <a:t>감지시</a:t>
            </a:r>
            <a:r>
              <a:rPr lang="en-US" altLang="ko-KR" sz="1600" dirty="0" err="1"/>
              <a:t>ListView</a:t>
            </a:r>
            <a:r>
              <a:rPr lang="ko-KR" altLang="en-US" sz="1600" dirty="0"/>
              <a:t>에 알림 출력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블루투스</a:t>
            </a:r>
            <a:r>
              <a:rPr lang="ko-KR" altLang="en-US" sz="1600" dirty="0"/>
              <a:t> 통신 </a:t>
            </a:r>
            <a:endParaRPr lang="en-US" altLang="ko-KR" sz="1600" dirty="0"/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+</a:t>
            </a:r>
            <a:r>
              <a:rPr lang="ko-KR" altLang="en-US" sz="1600" dirty="0"/>
              <a:t>버튼</a:t>
            </a:r>
            <a:endParaRPr lang="en-US" altLang="ko-KR" sz="16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grpSp>
        <p:nvGrpSpPr>
          <p:cNvPr id="40" name="그룹 33"/>
          <p:cNvGrpSpPr/>
          <p:nvPr/>
        </p:nvGrpSpPr>
        <p:grpSpPr>
          <a:xfrm>
            <a:off x="7278131" y="2541371"/>
            <a:ext cx="1746421" cy="3239953"/>
            <a:chOff x="3225114" y="2409565"/>
            <a:chExt cx="1746421" cy="3239953"/>
          </a:xfrm>
        </p:grpSpPr>
        <p:sp>
          <p:nvSpPr>
            <p:cNvPr id="41" name="액자 40"/>
            <p:cNvSpPr/>
            <p:nvPr/>
          </p:nvSpPr>
          <p:spPr>
            <a:xfrm>
              <a:off x="3225114" y="2409565"/>
              <a:ext cx="1746421" cy="2603157"/>
            </a:xfrm>
            <a:prstGeom prst="frame">
              <a:avLst>
                <a:gd name="adj1" fmla="val 2122"/>
              </a:avLst>
            </a:prstGeom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6342" y="2446638"/>
              <a:ext cx="1641647" cy="2512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TextBox 42"/>
            <p:cNvSpPr txBox="1"/>
            <p:nvPr/>
          </p:nvSpPr>
          <p:spPr>
            <a:xfrm>
              <a:off x="3476534" y="5280186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메뉴 화면 </a:t>
              </a:r>
              <a:endPara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9710463" y="2351636"/>
            <a:ext cx="132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메뉴</a:t>
            </a:r>
            <a:r>
              <a: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화면 </a:t>
            </a:r>
            <a:endParaRPr lang="en-US" altLang="ko-KR" dirty="0">
              <a:solidFill>
                <a:srgbClr val="FF99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28857" y="2886077"/>
            <a:ext cx="20347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기저귀 확인 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– </a:t>
            </a:r>
            <a:r>
              <a:rPr lang="ko-KR" altLang="en-US" sz="1600" dirty="0"/>
              <a:t>캘린더 연동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알람관리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– </a:t>
            </a:r>
            <a:r>
              <a:rPr lang="ko-KR" altLang="en-US" sz="1600" dirty="0"/>
              <a:t>알람 설정 기능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FC692-F111-4FEC-9EFF-6D37B7407BED}"/>
              </a:ext>
            </a:extLst>
          </p:cNvPr>
          <p:cNvSpPr txBox="1"/>
          <p:nvPr/>
        </p:nvSpPr>
        <p:spPr>
          <a:xfrm>
            <a:off x="4323890" y="344336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진행 계획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C81B8E7-EDF7-4CDE-B388-CC777BC54916}"/>
              </a:ext>
            </a:extLst>
          </p:cNvPr>
          <p:cNvGrpSpPr/>
          <p:nvPr/>
        </p:nvGrpSpPr>
        <p:grpSpPr>
          <a:xfrm>
            <a:off x="3238115" y="2561873"/>
            <a:ext cx="1721064" cy="3190619"/>
            <a:chOff x="3238115" y="2561873"/>
            <a:chExt cx="1721064" cy="3190619"/>
          </a:xfrm>
        </p:grpSpPr>
        <p:sp>
          <p:nvSpPr>
            <p:cNvPr id="27" name="TextBox 26"/>
            <p:cNvSpPr txBox="1"/>
            <p:nvPr/>
          </p:nvSpPr>
          <p:spPr>
            <a:xfrm>
              <a:off x="3432785" y="5383160"/>
              <a:ext cx="1290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Main </a:t>
              </a:r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화면 </a:t>
              </a:r>
              <a:endPara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518848-54BF-4F23-85BE-5328D0FB4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115" y="2561873"/>
              <a:ext cx="1721064" cy="2529111"/>
            </a:xfrm>
            <a:prstGeom prst="rect">
              <a:avLst/>
            </a:prstGeom>
          </p:spPr>
        </p:pic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358680DA-D6A7-432C-98CE-A6F046F38111}"/>
              </a:ext>
            </a:extLst>
          </p:cNvPr>
          <p:cNvSpPr/>
          <p:nvPr/>
        </p:nvSpPr>
        <p:spPr>
          <a:xfrm>
            <a:off x="6065004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15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115331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56520" y="2134738"/>
            <a:ext cx="11887198" cy="3593037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2764" y="1410136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어플 진행 사항</a:t>
            </a:r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 </a:t>
            </a:r>
          </a:p>
        </p:txBody>
      </p:sp>
      <p:sp>
        <p:nvSpPr>
          <p:cNvPr id="31" name="타원 30"/>
          <p:cNvSpPr/>
          <p:nvPr/>
        </p:nvSpPr>
        <p:spPr>
          <a:xfrm>
            <a:off x="2511908" y="2242314"/>
            <a:ext cx="3182035" cy="3182035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3799" y="2259877"/>
            <a:ext cx="3182035" cy="3182035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6100120" y="2011168"/>
            <a:ext cx="1" cy="3745442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1567" y="2331041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기저귀 관리</a:t>
            </a:r>
            <a:r>
              <a: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화면 </a:t>
            </a:r>
            <a:endParaRPr lang="en-US" altLang="ko-KR" dirty="0">
              <a:solidFill>
                <a:srgbClr val="FF99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1231" y="2869793"/>
            <a:ext cx="21914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날짜 클릭 시 해당 날짜의 대소변 횟수 정보 확인   </a:t>
            </a:r>
            <a:endParaRPr lang="en-US" altLang="ko-KR" sz="16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710463" y="2351636"/>
            <a:ext cx="132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알람</a:t>
            </a:r>
            <a:r>
              <a: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화면 </a:t>
            </a:r>
            <a:endParaRPr lang="en-US" altLang="ko-KR" dirty="0">
              <a:solidFill>
                <a:srgbClr val="FF99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34152" y="2903838"/>
            <a:ext cx="2298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소리알람</a:t>
            </a:r>
            <a:r>
              <a:rPr lang="ko-KR" altLang="en-US" sz="1600" dirty="0"/>
              <a:t> 사용 설정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문자알람</a:t>
            </a:r>
            <a:r>
              <a:rPr lang="ko-KR" altLang="en-US" sz="1600" dirty="0"/>
              <a:t> 사용 설정</a:t>
            </a:r>
            <a:endParaRPr lang="en-US" altLang="ko-KR" sz="16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algn="ctr"/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grpSp>
        <p:nvGrpSpPr>
          <p:cNvPr id="49" name="그룹 38"/>
          <p:cNvGrpSpPr/>
          <p:nvPr/>
        </p:nvGrpSpPr>
        <p:grpSpPr>
          <a:xfrm>
            <a:off x="3208638" y="2541370"/>
            <a:ext cx="1746421" cy="3215240"/>
            <a:chOff x="5251622" y="2417803"/>
            <a:chExt cx="1746421" cy="3215240"/>
          </a:xfrm>
        </p:grpSpPr>
        <p:sp>
          <p:nvSpPr>
            <p:cNvPr id="50" name="액자 49"/>
            <p:cNvSpPr/>
            <p:nvPr/>
          </p:nvSpPr>
          <p:spPr>
            <a:xfrm>
              <a:off x="5251622" y="2417803"/>
              <a:ext cx="1746421" cy="2603157"/>
            </a:xfrm>
            <a:prstGeom prst="frame">
              <a:avLst>
                <a:gd name="adj1" fmla="val 2122"/>
              </a:avLst>
            </a:prstGeom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4210" y="5263711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달력 화면  </a:t>
              </a:r>
              <a:endPara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52" name="그림 51" descr="캡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4653" y="2454876"/>
              <a:ext cx="1648082" cy="2520778"/>
            </a:xfrm>
            <a:prstGeom prst="rect">
              <a:avLst/>
            </a:prstGeom>
          </p:spPr>
        </p:pic>
      </p:grpSp>
      <p:grpSp>
        <p:nvGrpSpPr>
          <p:cNvPr id="53" name="그룹 39"/>
          <p:cNvGrpSpPr/>
          <p:nvPr/>
        </p:nvGrpSpPr>
        <p:grpSpPr>
          <a:xfrm>
            <a:off x="7278131" y="2524895"/>
            <a:ext cx="1746421" cy="3207002"/>
            <a:chOff x="7286368" y="2417803"/>
            <a:chExt cx="1746421" cy="3207002"/>
          </a:xfrm>
        </p:grpSpPr>
        <p:sp>
          <p:nvSpPr>
            <p:cNvPr id="54" name="액자 53"/>
            <p:cNvSpPr/>
            <p:nvPr/>
          </p:nvSpPr>
          <p:spPr>
            <a:xfrm>
              <a:off x="7286368" y="2417803"/>
              <a:ext cx="1746421" cy="2603157"/>
            </a:xfrm>
            <a:prstGeom prst="frame">
              <a:avLst>
                <a:gd name="adj1" fmla="val 2122"/>
              </a:avLst>
            </a:prstGeom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46987" y="5255473"/>
              <a:ext cx="1675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알람</a:t>
              </a:r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관리</a:t>
              </a:r>
              <a:r>
                <a:rPr lang="en-US" altLang="ko-KR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</a:t>
              </a:r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화면 </a:t>
              </a:r>
              <a:endPara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5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29359" y="2454876"/>
              <a:ext cx="1649884" cy="2512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7BB3B14-610B-46FF-AAEA-5F96DAE34EE5}"/>
              </a:ext>
            </a:extLst>
          </p:cNvPr>
          <p:cNvSpPr txBox="1"/>
          <p:nvPr/>
        </p:nvSpPr>
        <p:spPr>
          <a:xfrm>
            <a:off x="4323890" y="344336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진행 계획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932D1C-5133-49ED-98A5-A730DE41A27A}"/>
              </a:ext>
            </a:extLst>
          </p:cNvPr>
          <p:cNvSpPr/>
          <p:nvPr/>
        </p:nvSpPr>
        <p:spPr>
          <a:xfrm>
            <a:off x="6065004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93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56520" y="1900863"/>
            <a:ext cx="11887198" cy="3641564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364100" y="2042437"/>
            <a:ext cx="3182035" cy="3182035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72764" y="1410136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어플 진행 사항</a:t>
            </a:r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5823" y="2355754"/>
            <a:ext cx="18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센서등록</a:t>
            </a:r>
            <a:r>
              <a: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화면 </a:t>
            </a:r>
            <a:endParaRPr lang="en-US" altLang="ko-KR" dirty="0">
              <a:solidFill>
                <a:srgbClr val="FF99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2037" y="2907956"/>
            <a:ext cx="2255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블루투스 장치 검색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블루투스 장치 연결</a:t>
            </a:r>
            <a:endParaRPr lang="en-US" altLang="ko-KR" sz="16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grpSp>
        <p:nvGrpSpPr>
          <p:cNvPr id="20" name="그룹 40"/>
          <p:cNvGrpSpPr/>
          <p:nvPr/>
        </p:nvGrpSpPr>
        <p:grpSpPr>
          <a:xfrm>
            <a:off x="5070389" y="2351901"/>
            <a:ext cx="1746421" cy="3190526"/>
            <a:chOff x="9354065" y="2417803"/>
            <a:chExt cx="1746421" cy="3190526"/>
          </a:xfrm>
        </p:grpSpPr>
        <p:sp>
          <p:nvSpPr>
            <p:cNvPr id="22" name="액자 21"/>
            <p:cNvSpPr/>
            <p:nvPr/>
          </p:nvSpPr>
          <p:spPr>
            <a:xfrm>
              <a:off x="9354065" y="2417803"/>
              <a:ext cx="1746421" cy="2603157"/>
            </a:xfrm>
            <a:prstGeom prst="frame">
              <a:avLst>
                <a:gd name="adj1" fmla="val 2122"/>
              </a:avLst>
            </a:prstGeom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622852" y="5238997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9900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센서 화면  </a:t>
              </a:r>
              <a:endPara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388819" y="2444577"/>
              <a:ext cx="1666360" cy="2539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A48EDCEA-756B-4B4A-BFAB-0058C0CDA1A7}"/>
              </a:ext>
            </a:extLst>
          </p:cNvPr>
          <p:cNvSpPr/>
          <p:nvPr/>
        </p:nvSpPr>
        <p:spPr>
          <a:xfrm>
            <a:off x="6065004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D953EC-C6AE-434A-B9D9-28F42BF3B785}"/>
              </a:ext>
            </a:extLst>
          </p:cNvPr>
          <p:cNvSpPr txBox="1"/>
          <p:nvPr/>
        </p:nvSpPr>
        <p:spPr>
          <a:xfrm>
            <a:off x="4323890" y="344336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진행 계획</a:t>
            </a:r>
          </a:p>
        </p:txBody>
      </p:sp>
    </p:spTree>
    <p:extLst>
      <p:ext uri="{BB962C8B-B14F-4D97-AF65-F5344CB8AC3E}">
        <p14:creationId xmlns:p14="http://schemas.microsoft.com/office/powerpoint/2010/main" val="5400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56519" y="74141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535831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914772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293713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338667" y="1843276"/>
            <a:ext cx="11597960" cy="2835272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직면한 문제 </a:t>
            </a:r>
          </a:p>
        </p:txBody>
      </p:sp>
      <p:sp>
        <p:nvSpPr>
          <p:cNvPr id="36" name="모서리가 둥근 직사각형 29">
            <a:extLst>
              <a:ext uri="{FF2B5EF4-FFF2-40B4-BE49-F238E27FC236}">
                <a16:creationId xmlns:a16="http://schemas.microsoft.com/office/drawing/2014/main" id="{45FE4876-0055-4FA6-959F-AEF1CFC0891A}"/>
              </a:ext>
            </a:extLst>
          </p:cNvPr>
          <p:cNvSpPr/>
          <p:nvPr/>
        </p:nvSpPr>
        <p:spPr>
          <a:xfrm>
            <a:off x="156520" y="2134737"/>
            <a:ext cx="11887198" cy="3490779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199837" y="2012311"/>
            <a:ext cx="3784209" cy="37842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원형 67"/>
          <p:cNvSpPr/>
          <p:nvPr/>
        </p:nvSpPr>
        <p:spPr>
          <a:xfrm>
            <a:off x="4199836" y="2012310"/>
            <a:ext cx="3784211" cy="3784211"/>
          </a:xfrm>
          <a:prstGeom prst="pi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원형 68"/>
          <p:cNvSpPr/>
          <p:nvPr/>
        </p:nvSpPr>
        <p:spPr>
          <a:xfrm>
            <a:off x="4199835" y="2012309"/>
            <a:ext cx="3784211" cy="3784211"/>
          </a:xfrm>
          <a:prstGeom prst="pie">
            <a:avLst>
              <a:gd name="adj1" fmla="val 0"/>
              <a:gd name="adj2" fmla="val 108220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원형 69"/>
          <p:cNvSpPr/>
          <p:nvPr/>
        </p:nvSpPr>
        <p:spPr>
          <a:xfrm>
            <a:off x="4199834" y="2012308"/>
            <a:ext cx="3784211" cy="3784211"/>
          </a:xfrm>
          <a:prstGeom prst="pie">
            <a:avLst>
              <a:gd name="adj1" fmla="val 0"/>
              <a:gd name="adj2" fmla="val 5361490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이등변 삼각형 70"/>
          <p:cNvSpPr/>
          <p:nvPr/>
        </p:nvSpPr>
        <p:spPr>
          <a:xfrm rot="18900000">
            <a:off x="4227326" y="2318611"/>
            <a:ext cx="791752" cy="378877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8100000">
            <a:off x="7187098" y="5063267"/>
            <a:ext cx="791752" cy="378877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이등변 삼각형 72"/>
          <p:cNvSpPr/>
          <p:nvPr/>
        </p:nvSpPr>
        <p:spPr>
          <a:xfrm rot="2700000" flipV="1">
            <a:off x="4164603" y="5022198"/>
            <a:ext cx="791752" cy="37887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이등변 삼각형 73"/>
          <p:cNvSpPr/>
          <p:nvPr/>
        </p:nvSpPr>
        <p:spPr>
          <a:xfrm rot="2700000">
            <a:off x="7174291" y="2332680"/>
            <a:ext cx="791752" cy="37887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117367" y="2925095"/>
            <a:ext cx="1958635" cy="1958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5517708" y="3642802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2B2257">
                      <a:alpha val="35000"/>
                    </a:srgbClr>
                  </a:solidFill>
                </a:ln>
                <a:solidFill>
                  <a:srgbClr val="1A144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577835" y="2421803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rgbClr val="2B2257">
                      <a:alpha val="35000"/>
                    </a:srgbClr>
                  </a:solidFill>
                </a:ln>
                <a:solidFill>
                  <a:srgbClr val="1A144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2000" dirty="0"/>
              <a:t>센서 경량화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635516" y="4945579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rgbClr val="2B2257">
                      <a:alpha val="35000"/>
                    </a:srgbClr>
                  </a:solidFill>
                </a:ln>
                <a:solidFill>
                  <a:srgbClr val="1A144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2000" dirty="0"/>
              <a:t>개발자 능력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121219" y="2436517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rgbClr val="2B2257">
                      <a:alpha val="35000"/>
                    </a:srgbClr>
                  </a:solidFill>
                </a:ln>
                <a:solidFill>
                  <a:srgbClr val="1A144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2000" dirty="0"/>
              <a:t>감지 테스트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17639" y="2861816"/>
            <a:ext cx="3740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배터리 크기와 필요 전력 반비례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크기와 출력 반비례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456A7A-CEA6-4E8C-AE4C-4BAADFAF0645}"/>
              </a:ext>
            </a:extLst>
          </p:cNvPr>
          <p:cNvSpPr txBox="1"/>
          <p:nvPr/>
        </p:nvSpPr>
        <p:spPr>
          <a:xfrm>
            <a:off x="4456410" y="344336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진행 계획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9D85AC4-882D-4529-A8D0-467419D5EE80}"/>
              </a:ext>
            </a:extLst>
          </p:cNvPr>
          <p:cNvSpPr/>
          <p:nvPr/>
        </p:nvSpPr>
        <p:spPr>
          <a:xfrm>
            <a:off x="6157768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4081F1-6B39-409C-8A90-32B6F835CE5C}"/>
              </a:ext>
            </a:extLst>
          </p:cNvPr>
          <p:cNvGrpSpPr/>
          <p:nvPr/>
        </p:nvGrpSpPr>
        <p:grpSpPr>
          <a:xfrm>
            <a:off x="3917418" y="2743663"/>
            <a:ext cx="1080000" cy="1080000"/>
            <a:chOff x="1072764" y="2462917"/>
            <a:chExt cx="2735443" cy="2669256"/>
          </a:xfrm>
        </p:grpSpPr>
        <p:sp>
          <p:nvSpPr>
            <p:cNvPr id="40" name="Elipse 5">
              <a:extLst>
                <a:ext uri="{FF2B5EF4-FFF2-40B4-BE49-F238E27FC236}">
                  <a16:creationId xmlns:a16="http://schemas.microsoft.com/office/drawing/2014/main" id="{F7D0B0B3-27BF-43D4-ABEA-B47E8AB6E28F}"/>
                </a:ext>
              </a:extLst>
            </p:cNvPr>
            <p:cNvSpPr/>
            <p:nvPr/>
          </p:nvSpPr>
          <p:spPr>
            <a:xfrm>
              <a:off x="1072764" y="2462917"/>
              <a:ext cx="2735443" cy="26692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pic>
          <p:nvPicPr>
            <p:cNvPr id="41" name="Picture 2" descr="C:\Users\HyunSuWin\Desktop\motherboard.png">
              <a:extLst>
                <a:ext uri="{FF2B5EF4-FFF2-40B4-BE49-F238E27FC236}">
                  <a16:creationId xmlns:a16="http://schemas.microsoft.com/office/drawing/2014/main" id="{263DEA68-2B49-4A25-BFB6-4F400796F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849" y="3077931"/>
              <a:ext cx="1465232" cy="1465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7C3E69A-AAAD-4902-A38C-900E6019C478}"/>
              </a:ext>
            </a:extLst>
          </p:cNvPr>
          <p:cNvGrpSpPr/>
          <p:nvPr/>
        </p:nvGrpSpPr>
        <p:grpSpPr>
          <a:xfrm>
            <a:off x="7160697" y="2725669"/>
            <a:ext cx="1080000" cy="1080000"/>
            <a:chOff x="8002486" y="2500543"/>
            <a:chExt cx="2735443" cy="2669256"/>
          </a:xfrm>
        </p:grpSpPr>
        <p:sp>
          <p:nvSpPr>
            <p:cNvPr id="44" name="Elipse 5">
              <a:extLst>
                <a:ext uri="{FF2B5EF4-FFF2-40B4-BE49-F238E27FC236}">
                  <a16:creationId xmlns:a16="http://schemas.microsoft.com/office/drawing/2014/main" id="{E6C0258F-38A3-499A-86EF-85186F8D3B67}"/>
                </a:ext>
              </a:extLst>
            </p:cNvPr>
            <p:cNvSpPr/>
            <p:nvPr/>
          </p:nvSpPr>
          <p:spPr>
            <a:xfrm>
              <a:off x="8002486" y="2500543"/>
              <a:ext cx="2735443" cy="26692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pic>
          <p:nvPicPr>
            <p:cNvPr id="45" name="Picture 4" descr="C:\Users\HyunSuWin\Desktop\diaper.png">
              <a:extLst>
                <a:ext uri="{FF2B5EF4-FFF2-40B4-BE49-F238E27FC236}">
                  <a16:creationId xmlns:a16="http://schemas.microsoft.com/office/drawing/2014/main" id="{474470AB-BB01-431B-A109-E58A1CD1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170" y="3050134"/>
              <a:ext cx="1596073" cy="159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7596B9B-9053-4460-8099-3229F9CDEAEC}"/>
              </a:ext>
            </a:extLst>
          </p:cNvPr>
          <p:cNvSpPr txBox="1"/>
          <p:nvPr/>
        </p:nvSpPr>
        <p:spPr>
          <a:xfrm>
            <a:off x="8263546" y="2859471"/>
            <a:ext cx="2908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시료 구하기 어려움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852BA-7EBB-4658-BA22-565F0A064EA8}"/>
              </a:ext>
            </a:extLst>
          </p:cNvPr>
          <p:cNvSpPr txBox="1"/>
          <p:nvPr/>
        </p:nvSpPr>
        <p:spPr>
          <a:xfrm>
            <a:off x="315291" y="4280307"/>
            <a:ext cx="3166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어플 개발 경험 전무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바른고딕" panose="020B0603020101020101" pitchFamily="50" charset="-127"/>
              </a:rPr>
              <a:t>많은 시간 소요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0E5839-21D6-4419-A260-B526D2E709F8}"/>
              </a:ext>
            </a:extLst>
          </p:cNvPr>
          <p:cNvGrpSpPr/>
          <p:nvPr/>
        </p:nvGrpSpPr>
        <p:grpSpPr>
          <a:xfrm>
            <a:off x="3930276" y="3950925"/>
            <a:ext cx="1080000" cy="1080000"/>
            <a:chOff x="7610911" y="4299955"/>
            <a:chExt cx="1620943" cy="153102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0FAA52A3-ACC9-48AE-BAD4-E278EAD26296}"/>
                </a:ext>
              </a:extLst>
            </p:cNvPr>
            <p:cNvSpPr/>
            <p:nvPr/>
          </p:nvSpPr>
          <p:spPr>
            <a:xfrm>
              <a:off x="7610911" y="4299955"/>
              <a:ext cx="1620943" cy="153102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pic>
          <p:nvPicPr>
            <p:cNvPr id="50" name="Picture 4" descr="C:\Users\HyunSuWin\Desktop\78948.png">
              <a:extLst>
                <a:ext uri="{FF2B5EF4-FFF2-40B4-BE49-F238E27FC236}">
                  <a16:creationId xmlns:a16="http://schemas.microsoft.com/office/drawing/2014/main" id="{780AB5FF-67B3-4DA4-8B04-050DE1F04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4" y="4482511"/>
              <a:ext cx="1023276" cy="1023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712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40045" y="130809"/>
            <a:ext cx="11887199" cy="6614547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3500">
                        <a14:foregroundMark x1="37250" y1="32000" x2="60875" y2="32000"/>
                        <a14:foregroundMark x1="62625" y1="36333" x2="65750" y2="31167"/>
                        <a14:foregroundMark x1="69250" y1="34333" x2="32750" y2="39500"/>
                        <a14:foregroundMark x1="79000" y1="37500" x2="84375" y2="43500"/>
                        <a14:foregroundMark x1="84750" y1="37667" x2="75625" y2="42167"/>
                        <a14:foregroundMark x1="21625" y1="36333" x2="28375" y2="41667"/>
                        <a14:foregroundMark x1="29000" y1="37167" x2="28250" y2="3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9" t="22455" r="7017" b="44328"/>
          <a:stretch/>
        </p:blipFill>
        <p:spPr>
          <a:xfrm>
            <a:off x="3193774" y="210323"/>
            <a:ext cx="5804452" cy="1580716"/>
          </a:xfrm>
          <a:prstGeom prst="rect">
            <a:avLst/>
          </a:prstGeom>
          <a:effectLst>
            <a:softEdge rad="0"/>
          </a:effectLst>
        </p:spPr>
      </p:pic>
      <p:sp>
        <p:nvSpPr>
          <p:cNvPr id="33" name="모서리가 둥근 직사각형 32"/>
          <p:cNvSpPr/>
          <p:nvPr/>
        </p:nvSpPr>
        <p:spPr>
          <a:xfrm>
            <a:off x="263611" y="210605"/>
            <a:ext cx="11673016" cy="6415481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4DCB05-D2E2-45E9-9719-404E31A8E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17" y="313069"/>
            <a:ext cx="10760766" cy="921055"/>
          </a:xfrm>
          <a:prstGeom prst="rect">
            <a:avLst/>
          </a:prstGeom>
        </p:spPr>
      </p:pic>
      <p:sp>
        <p:nvSpPr>
          <p:cNvPr id="123" name="타원 122">
            <a:extLst>
              <a:ext uri="{FF2B5EF4-FFF2-40B4-BE49-F238E27FC236}">
                <a16:creationId xmlns:a16="http://schemas.microsoft.com/office/drawing/2014/main" id="{8B380158-9BBD-4EE8-88E8-88D8C58998C6}"/>
              </a:ext>
            </a:extLst>
          </p:cNvPr>
          <p:cNvSpPr/>
          <p:nvPr/>
        </p:nvSpPr>
        <p:spPr>
          <a:xfrm>
            <a:off x="6563167" y="1667116"/>
            <a:ext cx="204709" cy="204709"/>
          </a:xfrm>
          <a:prstGeom prst="ellipse">
            <a:avLst/>
          </a:prstGeom>
          <a:solidFill>
            <a:srgbClr val="8064A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D7EC5194-A768-4683-BD79-DC07C13EE64F}"/>
              </a:ext>
            </a:extLst>
          </p:cNvPr>
          <p:cNvSpPr/>
          <p:nvPr/>
        </p:nvSpPr>
        <p:spPr>
          <a:xfrm>
            <a:off x="2678403" y="1704536"/>
            <a:ext cx="2160240" cy="2160240"/>
          </a:xfrm>
          <a:prstGeom prst="ellipse">
            <a:avLst/>
          </a:prstGeom>
          <a:solidFill>
            <a:sysClr val="window" lastClr="FFFFFF"/>
          </a:solidFill>
          <a:ln w="13017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E9AAC39-7525-4635-B541-BC39306CF853}"/>
              </a:ext>
            </a:extLst>
          </p:cNvPr>
          <p:cNvSpPr/>
          <p:nvPr/>
        </p:nvSpPr>
        <p:spPr>
          <a:xfrm>
            <a:off x="2678403" y="2572808"/>
            <a:ext cx="2160240" cy="2160240"/>
          </a:xfrm>
          <a:prstGeom prst="ellipse">
            <a:avLst/>
          </a:prstGeom>
          <a:solidFill>
            <a:sysClr val="window" lastClr="FFFFFF"/>
          </a:solidFill>
          <a:ln w="130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FAB210E-2990-4B52-BE8E-7E33C7113EDC}"/>
              </a:ext>
            </a:extLst>
          </p:cNvPr>
          <p:cNvSpPr/>
          <p:nvPr/>
        </p:nvSpPr>
        <p:spPr>
          <a:xfrm>
            <a:off x="2678403" y="3445288"/>
            <a:ext cx="2160240" cy="2160240"/>
          </a:xfrm>
          <a:prstGeom prst="ellipse">
            <a:avLst/>
          </a:prstGeom>
          <a:solidFill>
            <a:sysClr val="window" lastClr="FFFFFF"/>
          </a:solidFill>
          <a:ln w="130175" cap="flat" cmpd="sng" algn="ctr">
            <a:solidFill>
              <a:srgbClr val="FF6699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89C4DDE6-95A7-45A2-989A-865054F5EB33}"/>
              </a:ext>
            </a:extLst>
          </p:cNvPr>
          <p:cNvSpPr/>
          <p:nvPr/>
        </p:nvSpPr>
        <p:spPr>
          <a:xfrm>
            <a:off x="2686411" y="4415399"/>
            <a:ext cx="2160240" cy="2160240"/>
          </a:xfrm>
          <a:prstGeom prst="ellipse">
            <a:avLst/>
          </a:prstGeom>
          <a:solidFill>
            <a:sysClr val="window" lastClr="FFFFFF"/>
          </a:solidFill>
          <a:ln w="130175" cap="flat" cmpd="sng" algn="ctr">
            <a:solidFill>
              <a:srgbClr val="FFCC00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이등변 삼각형 17">
            <a:extLst>
              <a:ext uri="{FF2B5EF4-FFF2-40B4-BE49-F238E27FC236}">
                <a16:creationId xmlns:a16="http://schemas.microsoft.com/office/drawing/2014/main" id="{5F174624-D9B7-4620-8A04-0B2AADEE9FA3}"/>
              </a:ext>
            </a:extLst>
          </p:cNvPr>
          <p:cNvSpPr/>
          <p:nvPr/>
        </p:nvSpPr>
        <p:spPr>
          <a:xfrm rot="10800000">
            <a:off x="3382107" y="4345960"/>
            <a:ext cx="704276" cy="358896"/>
          </a:xfrm>
          <a:custGeom>
            <a:avLst/>
            <a:gdLst>
              <a:gd name="connsiteX0" fmla="*/ 0 w 692084"/>
              <a:gd name="connsiteY0" fmla="*/ 432048 h 432048"/>
              <a:gd name="connsiteX1" fmla="*/ 346042 w 692084"/>
              <a:gd name="connsiteY1" fmla="*/ 0 h 432048"/>
              <a:gd name="connsiteX2" fmla="*/ 692084 w 692084"/>
              <a:gd name="connsiteY2" fmla="*/ 432048 h 432048"/>
              <a:gd name="connsiteX3" fmla="*/ 0 w 692084"/>
              <a:gd name="connsiteY3" fmla="*/ 432048 h 432048"/>
              <a:gd name="connsiteX0" fmla="*/ 0 w 716468"/>
              <a:gd name="connsiteY0" fmla="*/ 432048 h 432048"/>
              <a:gd name="connsiteX1" fmla="*/ 346042 w 716468"/>
              <a:gd name="connsiteY1" fmla="*/ 0 h 432048"/>
              <a:gd name="connsiteX2" fmla="*/ 716468 w 716468"/>
              <a:gd name="connsiteY2" fmla="*/ 358896 h 432048"/>
              <a:gd name="connsiteX3" fmla="*/ 0 w 716468"/>
              <a:gd name="connsiteY3" fmla="*/ 432048 h 432048"/>
              <a:gd name="connsiteX0" fmla="*/ 0 w 704276"/>
              <a:gd name="connsiteY0" fmla="*/ 358896 h 358896"/>
              <a:gd name="connsiteX1" fmla="*/ 333850 w 704276"/>
              <a:gd name="connsiteY1" fmla="*/ 0 h 358896"/>
              <a:gd name="connsiteX2" fmla="*/ 704276 w 704276"/>
              <a:gd name="connsiteY2" fmla="*/ 358896 h 358896"/>
              <a:gd name="connsiteX3" fmla="*/ 0 w 704276"/>
              <a:gd name="connsiteY3" fmla="*/ 358896 h 35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76" h="358896">
                <a:moveTo>
                  <a:pt x="0" y="358896"/>
                </a:moveTo>
                <a:lnTo>
                  <a:pt x="333850" y="0"/>
                </a:lnTo>
                <a:lnTo>
                  <a:pt x="704276" y="358896"/>
                </a:lnTo>
                <a:lnTo>
                  <a:pt x="0" y="358896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0892A9-3DE0-4561-80E8-63BA5806A9B0}"/>
              </a:ext>
            </a:extLst>
          </p:cNvPr>
          <p:cNvSpPr txBox="1"/>
          <p:nvPr/>
        </p:nvSpPr>
        <p:spPr>
          <a:xfrm>
            <a:off x="2758419" y="477460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Step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04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1A8A556-8B08-4316-BAF5-E26A6ECB24F4}"/>
              </a:ext>
            </a:extLst>
          </p:cNvPr>
          <p:cNvSpPr txBox="1"/>
          <p:nvPr/>
        </p:nvSpPr>
        <p:spPr>
          <a:xfrm>
            <a:off x="2758419" y="19967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Step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</a:rPr>
              <a:t>01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</a:endParaRPr>
          </a:p>
        </p:txBody>
      </p:sp>
      <p:sp>
        <p:nvSpPr>
          <p:cNvPr id="131" name="이등변 삼각형 17">
            <a:extLst>
              <a:ext uri="{FF2B5EF4-FFF2-40B4-BE49-F238E27FC236}">
                <a16:creationId xmlns:a16="http://schemas.microsoft.com/office/drawing/2014/main" id="{03FE5ED7-9174-4A0C-BB67-D601C411CC15}"/>
              </a:ext>
            </a:extLst>
          </p:cNvPr>
          <p:cNvSpPr/>
          <p:nvPr/>
        </p:nvSpPr>
        <p:spPr>
          <a:xfrm rot="10800000">
            <a:off x="3382107" y="2501943"/>
            <a:ext cx="704276" cy="358896"/>
          </a:xfrm>
          <a:custGeom>
            <a:avLst/>
            <a:gdLst>
              <a:gd name="connsiteX0" fmla="*/ 0 w 692084"/>
              <a:gd name="connsiteY0" fmla="*/ 432048 h 432048"/>
              <a:gd name="connsiteX1" fmla="*/ 346042 w 692084"/>
              <a:gd name="connsiteY1" fmla="*/ 0 h 432048"/>
              <a:gd name="connsiteX2" fmla="*/ 692084 w 692084"/>
              <a:gd name="connsiteY2" fmla="*/ 432048 h 432048"/>
              <a:gd name="connsiteX3" fmla="*/ 0 w 692084"/>
              <a:gd name="connsiteY3" fmla="*/ 432048 h 432048"/>
              <a:gd name="connsiteX0" fmla="*/ 0 w 716468"/>
              <a:gd name="connsiteY0" fmla="*/ 432048 h 432048"/>
              <a:gd name="connsiteX1" fmla="*/ 346042 w 716468"/>
              <a:gd name="connsiteY1" fmla="*/ 0 h 432048"/>
              <a:gd name="connsiteX2" fmla="*/ 716468 w 716468"/>
              <a:gd name="connsiteY2" fmla="*/ 358896 h 432048"/>
              <a:gd name="connsiteX3" fmla="*/ 0 w 716468"/>
              <a:gd name="connsiteY3" fmla="*/ 432048 h 432048"/>
              <a:gd name="connsiteX0" fmla="*/ 0 w 704276"/>
              <a:gd name="connsiteY0" fmla="*/ 358896 h 358896"/>
              <a:gd name="connsiteX1" fmla="*/ 333850 w 704276"/>
              <a:gd name="connsiteY1" fmla="*/ 0 h 358896"/>
              <a:gd name="connsiteX2" fmla="*/ 704276 w 704276"/>
              <a:gd name="connsiteY2" fmla="*/ 358896 h 358896"/>
              <a:gd name="connsiteX3" fmla="*/ 0 w 704276"/>
              <a:gd name="connsiteY3" fmla="*/ 358896 h 35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76" h="358896">
                <a:moveTo>
                  <a:pt x="0" y="358896"/>
                </a:moveTo>
                <a:lnTo>
                  <a:pt x="333850" y="0"/>
                </a:lnTo>
                <a:lnTo>
                  <a:pt x="704276" y="358896"/>
                </a:lnTo>
                <a:lnTo>
                  <a:pt x="0" y="358896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68940B1-5865-4EDE-813B-52FF68A1D283}"/>
              </a:ext>
            </a:extLst>
          </p:cNvPr>
          <p:cNvSpPr txBox="1"/>
          <p:nvPr/>
        </p:nvSpPr>
        <p:spPr>
          <a:xfrm>
            <a:off x="2758419" y="293284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Step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02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33" name="이등변 삼각형 17">
            <a:extLst>
              <a:ext uri="{FF2B5EF4-FFF2-40B4-BE49-F238E27FC236}">
                <a16:creationId xmlns:a16="http://schemas.microsoft.com/office/drawing/2014/main" id="{A800CE6B-B5DC-4905-B0CB-948DEA261BDF}"/>
              </a:ext>
            </a:extLst>
          </p:cNvPr>
          <p:cNvSpPr/>
          <p:nvPr/>
        </p:nvSpPr>
        <p:spPr>
          <a:xfrm rot="10800000">
            <a:off x="3406492" y="1636704"/>
            <a:ext cx="704276" cy="358896"/>
          </a:xfrm>
          <a:custGeom>
            <a:avLst/>
            <a:gdLst>
              <a:gd name="connsiteX0" fmla="*/ 0 w 692084"/>
              <a:gd name="connsiteY0" fmla="*/ 432048 h 432048"/>
              <a:gd name="connsiteX1" fmla="*/ 346042 w 692084"/>
              <a:gd name="connsiteY1" fmla="*/ 0 h 432048"/>
              <a:gd name="connsiteX2" fmla="*/ 692084 w 692084"/>
              <a:gd name="connsiteY2" fmla="*/ 432048 h 432048"/>
              <a:gd name="connsiteX3" fmla="*/ 0 w 692084"/>
              <a:gd name="connsiteY3" fmla="*/ 432048 h 432048"/>
              <a:gd name="connsiteX0" fmla="*/ 0 w 716468"/>
              <a:gd name="connsiteY0" fmla="*/ 432048 h 432048"/>
              <a:gd name="connsiteX1" fmla="*/ 346042 w 716468"/>
              <a:gd name="connsiteY1" fmla="*/ 0 h 432048"/>
              <a:gd name="connsiteX2" fmla="*/ 716468 w 716468"/>
              <a:gd name="connsiteY2" fmla="*/ 358896 h 432048"/>
              <a:gd name="connsiteX3" fmla="*/ 0 w 716468"/>
              <a:gd name="connsiteY3" fmla="*/ 432048 h 432048"/>
              <a:gd name="connsiteX0" fmla="*/ 0 w 704276"/>
              <a:gd name="connsiteY0" fmla="*/ 358896 h 358896"/>
              <a:gd name="connsiteX1" fmla="*/ 333850 w 704276"/>
              <a:gd name="connsiteY1" fmla="*/ 0 h 358896"/>
              <a:gd name="connsiteX2" fmla="*/ 704276 w 704276"/>
              <a:gd name="connsiteY2" fmla="*/ 358896 h 358896"/>
              <a:gd name="connsiteX3" fmla="*/ 0 w 704276"/>
              <a:gd name="connsiteY3" fmla="*/ 358896 h 35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76" h="358896">
                <a:moveTo>
                  <a:pt x="0" y="358896"/>
                </a:moveTo>
                <a:lnTo>
                  <a:pt x="333850" y="0"/>
                </a:lnTo>
                <a:lnTo>
                  <a:pt x="704276" y="358896"/>
                </a:lnTo>
                <a:lnTo>
                  <a:pt x="0" y="358896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4" name="이등변 삼각형 17">
            <a:extLst>
              <a:ext uri="{FF2B5EF4-FFF2-40B4-BE49-F238E27FC236}">
                <a16:creationId xmlns:a16="http://schemas.microsoft.com/office/drawing/2014/main" id="{137F431A-832C-4615-B1D4-DAA9F048E633}"/>
              </a:ext>
            </a:extLst>
          </p:cNvPr>
          <p:cNvSpPr/>
          <p:nvPr/>
        </p:nvSpPr>
        <p:spPr>
          <a:xfrm rot="10800000">
            <a:off x="3406492" y="3364896"/>
            <a:ext cx="704276" cy="358896"/>
          </a:xfrm>
          <a:custGeom>
            <a:avLst/>
            <a:gdLst>
              <a:gd name="connsiteX0" fmla="*/ 0 w 692084"/>
              <a:gd name="connsiteY0" fmla="*/ 432048 h 432048"/>
              <a:gd name="connsiteX1" fmla="*/ 346042 w 692084"/>
              <a:gd name="connsiteY1" fmla="*/ 0 h 432048"/>
              <a:gd name="connsiteX2" fmla="*/ 692084 w 692084"/>
              <a:gd name="connsiteY2" fmla="*/ 432048 h 432048"/>
              <a:gd name="connsiteX3" fmla="*/ 0 w 692084"/>
              <a:gd name="connsiteY3" fmla="*/ 432048 h 432048"/>
              <a:gd name="connsiteX0" fmla="*/ 0 w 716468"/>
              <a:gd name="connsiteY0" fmla="*/ 432048 h 432048"/>
              <a:gd name="connsiteX1" fmla="*/ 346042 w 716468"/>
              <a:gd name="connsiteY1" fmla="*/ 0 h 432048"/>
              <a:gd name="connsiteX2" fmla="*/ 716468 w 716468"/>
              <a:gd name="connsiteY2" fmla="*/ 358896 h 432048"/>
              <a:gd name="connsiteX3" fmla="*/ 0 w 716468"/>
              <a:gd name="connsiteY3" fmla="*/ 432048 h 432048"/>
              <a:gd name="connsiteX0" fmla="*/ 0 w 704276"/>
              <a:gd name="connsiteY0" fmla="*/ 358896 h 358896"/>
              <a:gd name="connsiteX1" fmla="*/ 333850 w 704276"/>
              <a:gd name="connsiteY1" fmla="*/ 0 h 358896"/>
              <a:gd name="connsiteX2" fmla="*/ 704276 w 704276"/>
              <a:gd name="connsiteY2" fmla="*/ 358896 h 358896"/>
              <a:gd name="connsiteX3" fmla="*/ 0 w 704276"/>
              <a:gd name="connsiteY3" fmla="*/ 358896 h 35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76" h="358896">
                <a:moveTo>
                  <a:pt x="0" y="358896"/>
                </a:moveTo>
                <a:lnTo>
                  <a:pt x="333850" y="0"/>
                </a:lnTo>
                <a:lnTo>
                  <a:pt x="704276" y="358896"/>
                </a:lnTo>
                <a:lnTo>
                  <a:pt x="0" y="358896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D3072AE-C7B9-4232-90E7-9FA0336E005F}"/>
              </a:ext>
            </a:extLst>
          </p:cNvPr>
          <p:cNvSpPr txBox="1"/>
          <p:nvPr/>
        </p:nvSpPr>
        <p:spPr>
          <a:xfrm>
            <a:off x="2758419" y="37876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Step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</a:rPr>
              <a:t>03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FF6699"/>
              </a:solidFill>
              <a:effectLst/>
              <a:uLnTx/>
              <a:uFillTx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12BA447-9249-404D-99FD-755B9D1FF36A}"/>
              </a:ext>
            </a:extLst>
          </p:cNvPr>
          <p:cNvSpPr/>
          <p:nvPr/>
        </p:nvSpPr>
        <p:spPr>
          <a:xfrm>
            <a:off x="1008461" y="5546265"/>
            <a:ext cx="9144000" cy="107492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76A8DC7-D2D1-400C-99FA-C0284D22498D}"/>
              </a:ext>
            </a:extLst>
          </p:cNvPr>
          <p:cNvCxnSpPr/>
          <p:nvPr/>
        </p:nvCxnSpPr>
        <p:spPr>
          <a:xfrm>
            <a:off x="2398379" y="5605528"/>
            <a:ext cx="2880320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FF26BF7D-FA13-41E0-9CCD-6DDF6A4FA62C}"/>
              </a:ext>
            </a:extLst>
          </p:cNvPr>
          <p:cNvSpPr/>
          <p:nvPr/>
        </p:nvSpPr>
        <p:spPr>
          <a:xfrm>
            <a:off x="6497629" y="1600938"/>
            <a:ext cx="180592" cy="180592"/>
          </a:xfrm>
          <a:prstGeom prst="ellipse">
            <a:avLst/>
          </a:prstGeom>
          <a:noFill/>
          <a:ln w="25400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ECC68E-C435-4054-9697-00EF40223D7F}"/>
              </a:ext>
            </a:extLst>
          </p:cNvPr>
          <p:cNvSpPr txBox="1"/>
          <p:nvPr/>
        </p:nvSpPr>
        <p:spPr>
          <a:xfrm>
            <a:off x="6839883" y="1539101"/>
            <a:ext cx="246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>
                <a:solidFill>
                  <a:prstClr val="white">
                    <a:lumMod val="50000"/>
                  </a:prstClr>
                </a:solidFill>
              </a:rPr>
              <a:t>문제정의 및 현황분석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28BFCA5-3D78-4F24-9B86-E942A6F553C2}"/>
              </a:ext>
            </a:extLst>
          </p:cNvPr>
          <p:cNvSpPr txBox="1"/>
          <p:nvPr/>
        </p:nvSpPr>
        <p:spPr>
          <a:xfrm>
            <a:off x="6857261" y="1931592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프로젝트 배경</a:t>
            </a:r>
            <a:r>
              <a:rPr lang="en-US" altLang="ko-KR" sz="1400" b="1" kern="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 lvl="0" latinLnBrk="0"/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문제정의</a:t>
            </a:r>
            <a:endParaRPr lang="en-US" altLang="ko-KR" sz="1400" b="1" kern="0" dirty="0">
              <a:solidFill>
                <a:prstClr val="white">
                  <a:lumMod val="50000"/>
                </a:prstClr>
              </a:solidFill>
            </a:endParaRPr>
          </a:p>
          <a:p>
            <a:pPr lvl="0" latinLnBrk="0"/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유사제품 분석</a:t>
            </a:r>
            <a:endParaRPr lang="en-US" altLang="ko-KR" sz="1400" b="1" kern="0" dirty="0">
              <a:solidFill>
                <a:prstClr val="white">
                  <a:lumMod val="50000"/>
                </a:prstClr>
              </a:solidFill>
            </a:endParaRPr>
          </a:p>
          <a:p>
            <a:pPr lvl="0" latinLnBrk="0"/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프로젝트 목적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08ECD63-C4B0-4401-888C-908B90A2FEC0}"/>
              </a:ext>
            </a:extLst>
          </p:cNvPr>
          <p:cNvSpPr txBox="1"/>
          <p:nvPr/>
        </p:nvSpPr>
        <p:spPr>
          <a:xfrm>
            <a:off x="6839884" y="2873430"/>
            <a:ext cx="24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>
                <a:solidFill>
                  <a:prstClr val="white">
                    <a:lumMod val="50000"/>
                  </a:prstClr>
                </a:solidFill>
              </a:rPr>
              <a:t>모형화 </a:t>
            </a:r>
            <a:r>
              <a:rPr lang="en-US" altLang="ko-KR" b="1" kern="0" dirty="0">
                <a:solidFill>
                  <a:prstClr val="white">
                    <a:lumMod val="50000"/>
                  </a:prstClr>
                </a:solidFill>
              </a:rPr>
              <a:t>/ </a:t>
            </a:r>
            <a:r>
              <a:rPr lang="ko-KR" altLang="en-US" b="1" kern="0" dirty="0">
                <a:solidFill>
                  <a:prstClr val="white">
                    <a:lumMod val="50000"/>
                  </a:prstClr>
                </a:solidFill>
              </a:rPr>
              <a:t>방법론 제시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AB17E31-5F73-44B3-B4EA-5494E766AEA0}"/>
              </a:ext>
            </a:extLst>
          </p:cNvPr>
          <p:cNvSpPr txBox="1"/>
          <p:nvPr/>
        </p:nvSpPr>
        <p:spPr>
          <a:xfrm>
            <a:off x="6857261" y="3265921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프로젝트 디자인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CAA0A4A-8272-4FD4-BEB3-D183AE4F9EC6}"/>
              </a:ext>
            </a:extLst>
          </p:cNvPr>
          <p:cNvSpPr/>
          <p:nvPr/>
        </p:nvSpPr>
        <p:spPr>
          <a:xfrm>
            <a:off x="6563167" y="2978171"/>
            <a:ext cx="204709" cy="204709"/>
          </a:xfrm>
          <a:prstGeom prst="ellipse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E774A41-D701-4D67-BA74-6426ECD6CA07}"/>
              </a:ext>
            </a:extLst>
          </p:cNvPr>
          <p:cNvSpPr/>
          <p:nvPr/>
        </p:nvSpPr>
        <p:spPr>
          <a:xfrm>
            <a:off x="6497629" y="2911993"/>
            <a:ext cx="180592" cy="180592"/>
          </a:xfrm>
          <a:prstGeom prst="ellipse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F999ED3-55E2-4949-A3AD-6DAEA8F2811C}"/>
              </a:ext>
            </a:extLst>
          </p:cNvPr>
          <p:cNvSpPr txBox="1"/>
          <p:nvPr/>
        </p:nvSpPr>
        <p:spPr>
          <a:xfrm>
            <a:off x="6822098" y="3618920"/>
            <a:ext cx="226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>
                <a:solidFill>
                  <a:prstClr val="white">
                    <a:lumMod val="50000"/>
                  </a:prstClr>
                </a:solidFill>
              </a:rPr>
              <a:t>프로젝트 진행계획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D523332-EE2F-47E5-A2BD-B0FD79528247}"/>
              </a:ext>
            </a:extLst>
          </p:cNvPr>
          <p:cNvSpPr txBox="1"/>
          <p:nvPr/>
        </p:nvSpPr>
        <p:spPr>
          <a:xfrm>
            <a:off x="6839476" y="4011411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타임라인</a:t>
            </a:r>
            <a:endParaRPr lang="en-US" altLang="ko-KR" sz="1400" b="1" kern="0" dirty="0">
              <a:solidFill>
                <a:prstClr val="white">
                  <a:lumMod val="50000"/>
                </a:prstClr>
              </a:solidFill>
            </a:endParaRPr>
          </a:p>
          <a:p>
            <a:pPr lvl="0" latinLnBrk="0"/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센서 및 어플 진행사항</a:t>
            </a:r>
            <a:endParaRPr lang="en-US" altLang="ko-KR" sz="1400" b="1" kern="0" dirty="0">
              <a:solidFill>
                <a:prstClr val="white">
                  <a:lumMod val="50000"/>
                </a:prstClr>
              </a:solidFill>
            </a:endParaRPr>
          </a:p>
          <a:p>
            <a:pPr lvl="0" latinLnBrk="0"/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직면한문제</a:t>
            </a:r>
            <a:endParaRPr lang="en-US" altLang="ko-KR" sz="1400" b="1" kern="0" dirty="0">
              <a:solidFill>
                <a:prstClr val="white">
                  <a:lumMod val="50000"/>
                </a:prstClr>
              </a:solidFill>
            </a:endParaRPr>
          </a:p>
          <a:p>
            <a:pPr lvl="0" latinLnBrk="0"/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향후 계획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3ED6E0E-E0DD-4085-B0B0-BCBD0AC7768C}"/>
              </a:ext>
            </a:extLst>
          </p:cNvPr>
          <p:cNvSpPr/>
          <p:nvPr/>
        </p:nvSpPr>
        <p:spPr>
          <a:xfrm>
            <a:off x="6545382" y="3723661"/>
            <a:ext cx="204709" cy="204709"/>
          </a:xfrm>
          <a:prstGeom prst="ellipse">
            <a:avLst/>
          </a:prstGeom>
          <a:solidFill>
            <a:srgbClr val="FF66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B9A4F5A-BD07-4415-9367-1D7D7BE17C15}"/>
              </a:ext>
            </a:extLst>
          </p:cNvPr>
          <p:cNvSpPr/>
          <p:nvPr/>
        </p:nvSpPr>
        <p:spPr>
          <a:xfrm>
            <a:off x="6479844" y="3657483"/>
            <a:ext cx="180592" cy="180592"/>
          </a:xfrm>
          <a:prstGeom prst="ellipse">
            <a:avLst/>
          </a:prstGeom>
          <a:noFill/>
          <a:ln w="25400" cap="flat" cmpd="sng" algn="ctr">
            <a:solidFill>
              <a:srgbClr val="FF669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9B0395-1694-4A51-BE5A-EF6CB63C607F}"/>
              </a:ext>
            </a:extLst>
          </p:cNvPr>
          <p:cNvSpPr txBox="1"/>
          <p:nvPr/>
        </p:nvSpPr>
        <p:spPr>
          <a:xfrm>
            <a:off x="6822099" y="493691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>
                <a:solidFill>
                  <a:prstClr val="white">
                    <a:lumMod val="50000"/>
                  </a:prstClr>
                </a:solidFill>
              </a:rPr>
              <a:t>결론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B9B95AA-E179-4A0D-B224-A1AC1ED19B33}"/>
              </a:ext>
            </a:extLst>
          </p:cNvPr>
          <p:cNvSpPr txBox="1"/>
          <p:nvPr/>
        </p:nvSpPr>
        <p:spPr>
          <a:xfrm>
            <a:off x="6839476" y="5329409"/>
            <a:ext cx="3312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기대효과</a:t>
            </a:r>
            <a:endParaRPr lang="en-US" altLang="ko-KR" sz="1400" b="1" kern="0" dirty="0">
              <a:solidFill>
                <a:prstClr val="white">
                  <a:lumMod val="50000"/>
                </a:prstClr>
              </a:solidFill>
            </a:endParaRPr>
          </a:p>
          <a:p>
            <a:pPr lvl="0" latinLnBrk="0"/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총평</a:t>
            </a:r>
            <a:endParaRPr lang="en-US" altLang="ko-KR" sz="1400" b="1" kern="0" dirty="0">
              <a:solidFill>
                <a:prstClr val="white">
                  <a:lumMod val="50000"/>
                </a:prstClr>
              </a:solidFill>
            </a:endParaRPr>
          </a:p>
          <a:p>
            <a:pPr lvl="0" latinLnBrk="0"/>
            <a:r>
              <a:rPr lang="ko-KR" altLang="en-US" sz="1400" b="1" kern="0" dirty="0">
                <a:solidFill>
                  <a:prstClr val="white">
                    <a:lumMod val="50000"/>
                  </a:prstClr>
                </a:solidFill>
              </a:rPr>
              <a:t>▶ 예산 및 참고문헌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C27D305-3E0D-4DC4-BE01-1BCA49EAF1C5}"/>
              </a:ext>
            </a:extLst>
          </p:cNvPr>
          <p:cNvSpPr/>
          <p:nvPr/>
        </p:nvSpPr>
        <p:spPr>
          <a:xfrm>
            <a:off x="6545382" y="5041659"/>
            <a:ext cx="204709" cy="20470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E0C40E3-53DF-4CE8-81AB-71184A16A485}"/>
              </a:ext>
            </a:extLst>
          </p:cNvPr>
          <p:cNvSpPr/>
          <p:nvPr/>
        </p:nvSpPr>
        <p:spPr>
          <a:xfrm>
            <a:off x="6479844" y="4975481"/>
            <a:ext cx="180592" cy="180592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69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063360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 err="1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향후계획</a:t>
            </a:r>
            <a:endParaRPr lang="ko-KR" altLang="en-US" sz="2000" dirty="0">
              <a:solidFill>
                <a:srgbClr val="FF9900"/>
              </a:solidFill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56520" y="2134738"/>
            <a:ext cx="11887198" cy="4603687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866775" y="3582988"/>
            <a:ext cx="11001375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 flipH="1">
            <a:off x="1989138" y="3481388"/>
            <a:ext cx="204787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 flipH="1">
            <a:off x="4097338" y="348138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 flipH="1">
            <a:off x="6203950" y="3481388"/>
            <a:ext cx="204788" cy="203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 flipH="1">
            <a:off x="8312150" y="3481388"/>
            <a:ext cx="203200" cy="203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 flipH="1">
            <a:off x="10418763" y="3481388"/>
            <a:ext cx="204787" cy="203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1433512" y="2805113"/>
            <a:ext cx="1400175" cy="581817"/>
          </a:xfrm>
          <a:custGeom>
            <a:avLst/>
            <a:gdLst>
              <a:gd name="connsiteX0" fmla="*/ 85727 w 1400175"/>
              <a:gd name="connsiteY0" fmla="*/ 0 h 581817"/>
              <a:gd name="connsiteX1" fmla="*/ 1314448 w 1400175"/>
              <a:gd name="connsiteY1" fmla="*/ 0 h 581817"/>
              <a:gd name="connsiteX2" fmla="*/ 1400175 w 1400175"/>
              <a:gd name="connsiteY2" fmla="*/ 85727 h 581817"/>
              <a:gd name="connsiteX3" fmla="*/ 1400175 w 1400175"/>
              <a:gd name="connsiteY3" fmla="*/ 428623 h 581817"/>
              <a:gd name="connsiteX4" fmla="*/ 1314448 w 1400175"/>
              <a:gd name="connsiteY4" fmla="*/ 514350 h 581817"/>
              <a:gd name="connsiteX5" fmla="*/ 722069 w 1400175"/>
              <a:gd name="connsiteY5" fmla="*/ 514350 h 581817"/>
              <a:gd name="connsiteX6" fmla="*/ 685799 w 1400175"/>
              <a:gd name="connsiteY6" fmla="*/ 581817 h 581817"/>
              <a:gd name="connsiteX7" fmla="*/ 649529 w 1400175"/>
              <a:gd name="connsiteY7" fmla="*/ 514350 h 581817"/>
              <a:gd name="connsiteX8" fmla="*/ 85727 w 1400175"/>
              <a:gd name="connsiteY8" fmla="*/ 514350 h 581817"/>
              <a:gd name="connsiteX9" fmla="*/ 0 w 1400175"/>
              <a:gd name="connsiteY9" fmla="*/ 428623 h 581817"/>
              <a:gd name="connsiteX10" fmla="*/ 0 w 1400175"/>
              <a:gd name="connsiteY10" fmla="*/ 85727 h 581817"/>
              <a:gd name="connsiteX11" fmla="*/ 85727 w 1400175"/>
              <a:gd name="connsiteY11" fmla="*/ 0 h 58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0175" h="581817">
                <a:moveTo>
                  <a:pt x="85727" y="0"/>
                </a:moveTo>
                <a:lnTo>
                  <a:pt x="1314448" y="0"/>
                </a:lnTo>
                <a:cubicBezTo>
                  <a:pt x="1361794" y="0"/>
                  <a:pt x="1400175" y="38381"/>
                  <a:pt x="1400175" y="85727"/>
                </a:cubicBezTo>
                <a:lnTo>
                  <a:pt x="1400175" y="428623"/>
                </a:lnTo>
                <a:cubicBezTo>
                  <a:pt x="1400175" y="475969"/>
                  <a:pt x="1361794" y="514350"/>
                  <a:pt x="1314448" y="514350"/>
                </a:cubicBezTo>
                <a:lnTo>
                  <a:pt x="722069" y="514350"/>
                </a:lnTo>
                <a:lnTo>
                  <a:pt x="685799" y="581817"/>
                </a:lnTo>
                <a:lnTo>
                  <a:pt x="649529" y="514350"/>
                </a:lnTo>
                <a:lnTo>
                  <a:pt x="85727" y="514350"/>
                </a:lnTo>
                <a:cubicBezTo>
                  <a:pt x="38381" y="514350"/>
                  <a:pt x="0" y="475969"/>
                  <a:pt x="0" y="428623"/>
                </a:cubicBezTo>
                <a:lnTo>
                  <a:pt x="0" y="85727"/>
                </a:lnTo>
                <a:cubicBezTo>
                  <a:pt x="0" y="38381"/>
                  <a:pt x="38381" y="0"/>
                  <a:pt x="8572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중간 발표</a:t>
            </a:r>
          </a:p>
        </p:txBody>
      </p:sp>
      <p:sp>
        <p:nvSpPr>
          <p:cNvPr id="59" name="자유형 58"/>
          <p:cNvSpPr/>
          <p:nvPr/>
        </p:nvSpPr>
        <p:spPr>
          <a:xfrm>
            <a:off x="3519487" y="2805113"/>
            <a:ext cx="1400175" cy="581817"/>
          </a:xfrm>
          <a:custGeom>
            <a:avLst/>
            <a:gdLst>
              <a:gd name="connsiteX0" fmla="*/ 85727 w 1400175"/>
              <a:gd name="connsiteY0" fmla="*/ 0 h 581817"/>
              <a:gd name="connsiteX1" fmla="*/ 1314448 w 1400175"/>
              <a:gd name="connsiteY1" fmla="*/ 0 h 581817"/>
              <a:gd name="connsiteX2" fmla="*/ 1400175 w 1400175"/>
              <a:gd name="connsiteY2" fmla="*/ 85727 h 581817"/>
              <a:gd name="connsiteX3" fmla="*/ 1400175 w 1400175"/>
              <a:gd name="connsiteY3" fmla="*/ 428623 h 581817"/>
              <a:gd name="connsiteX4" fmla="*/ 1314448 w 1400175"/>
              <a:gd name="connsiteY4" fmla="*/ 514350 h 581817"/>
              <a:gd name="connsiteX5" fmla="*/ 722069 w 1400175"/>
              <a:gd name="connsiteY5" fmla="*/ 514350 h 581817"/>
              <a:gd name="connsiteX6" fmla="*/ 685799 w 1400175"/>
              <a:gd name="connsiteY6" fmla="*/ 581817 h 581817"/>
              <a:gd name="connsiteX7" fmla="*/ 649529 w 1400175"/>
              <a:gd name="connsiteY7" fmla="*/ 514350 h 581817"/>
              <a:gd name="connsiteX8" fmla="*/ 85727 w 1400175"/>
              <a:gd name="connsiteY8" fmla="*/ 514350 h 581817"/>
              <a:gd name="connsiteX9" fmla="*/ 0 w 1400175"/>
              <a:gd name="connsiteY9" fmla="*/ 428623 h 581817"/>
              <a:gd name="connsiteX10" fmla="*/ 0 w 1400175"/>
              <a:gd name="connsiteY10" fmla="*/ 85727 h 581817"/>
              <a:gd name="connsiteX11" fmla="*/ 85727 w 1400175"/>
              <a:gd name="connsiteY11" fmla="*/ 0 h 58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0175" h="581817">
                <a:moveTo>
                  <a:pt x="85727" y="0"/>
                </a:moveTo>
                <a:lnTo>
                  <a:pt x="1314448" y="0"/>
                </a:lnTo>
                <a:cubicBezTo>
                  <a:pt x="1361794" y="0"/>
                  <a:pt x="1400175" y="38381"/>
                  <a:pt x="1400175" y="85727"/>
                </a:cubicBezTo>
                <a:lnTo>
                  <a:pt x="1400175" y="428623"/>
                </a:lnTo>
                <a:cubicBezTo>
                  <a:pt x="1400175" y="475969"/>
                  <a:pt x="1361794" y="514350"/>
                  <a:pt x="1314448" y="514350"/>
                </a:cubicBezTo>
                <a:lnTo>
                  <a:pt x="722069" y="514350"/>
                </a:lnTo>
                <a:lnTo>
                  <a:pt x="685799" y="581817"/>
                </a:lnTo>
                <a:lnTo>
                  <a:pt x="649529" y="514350"/>
                </a:lnTo>
                <a:lnTo>
                  <a:pt x="85727" y="514350"/>
                </a:lnTo>
                <a:cubicBezTo>
                  <a:pt x="38381" y="514350"/>
                  <a:pt x="0" y="475969"/>
                  <a:pt x="0" y="428623"/>
                </a:cubicBezTo>
                <a:lnTo>
                  <a:pt x="0" y="85727"/>
                </a:lnTo>
                <a:cubicBezTo>
                  <a:pt x="0" y="38381"/>
                  <a:pt x="38381" y="0"/>
                  <a:pt x="8572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어플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기능</a:t>
            </a:r>
          </a:p>
        </p:txBody>
      </p:sp>
      <p:sp>
        <p:nvSpPr>
          <p:cNvPr id="60" name="자유형 59"/>
          <p:cNvSpPr/>
          <p:nvPr/>
        </p:nvSpPr>
        <p:spPr>
          <a:xfrm>
            <a:off x="5634037" y="2805113"/>
            <a:ext cx="1400175" cy="581817"/>
          </a:xfrm>
          <a:custGeom>
            <a:avLst/>
            <a:gdLst>
              <a:gd name="connsiteX0" fmla="*/ 85727 w 1400175"/>
              <a:gd name="connsiteY0" fmla="*/ 0 h 581817"/>
              <a:gd name="connsiteX1" fmla="*/ 1314448 w 1400175"/>
              <a:gd name="connsiteY1" fmla="*/ 0 h 581817"/>
              <a:gd name="connsiteX2" fmla="*/ 1400175 w 1400175"/>
              <a:gd name="connsiteY2" fmla="*/ 85727 h 581817"/>
              <a:gd name="connsiteX3" fmla="*/ 1400175 w 1400175"/>
              <a:gd name="connsiteY3" fmla="*/ 428623 h 581817"/>
              <a:gd name="connsiteX4" fmla="*/ 1314448 w 1400175"/>
              <a:gd name="connsiteY4" fmla="*/ 514350 h 581817"/>
              <a:gd name="connsiteX5" fmla="*/ 722069 w 1400175"/>
              <a:gd name="connsiteY5" fmla="*/ 514350 h 581817"/>
              <a:gd name="connsiteX6" fmla="*/ 685799 w 1400175"/>
              <a:gd name="connsiteY6" fmla="*/ 581817 h 581817"/>
              <a:gd name="connsiteX7" fmla="*/ 649529 w 1400175"/>
              <a:gd name="connsiteY7" fmla="*/ 514350 h 581817"/>
              <a:gd name="connsiteX8" fmla="*/ 85727 w 1400175"/>
              <a:gd name="connsiteY8" fmla="*/ 514350 h 581817"/>
              <a:gd name="connsiteX9" fmla="*/ 0 w 1400175"/>
              <a:gd name="connsiteY9" fmla="*/ 428623 h 581817"/>
              <a:gd name="connsiteX10" fmla="*/ 0 w 1400175"/>
              <a:gd name="connsiteY10" fmla="*/ 85727 h 581817"/>
              <a:gd name="connsiteX11" fmla="*/ 85727 w 1400175"/>
              <a:gd name="connsiteY11" fmla="*/ 0 h 58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0175" h="581817">
                <a:moveTo>
                  <a:pt x="85727" y="0"/>
                </a:moveTo>
                <a:lnTo>
                  <a:pt x="1314448" y="0"/>
                </a:lnTo>
                <a:cubicBezTo>
                  <a:pt x="1361794" y="0"/>
                  <a:pt x="1400175" y="38381"/>
                  <a:pt x="1400175" y="85727"/>
                </a:cubicBezTo>
                <a:lnTo>
                  <a:pt x="1400175" y="428623"/>
                </a:lnTo>
                <a:cubicBezTo>
                  <a:pt x="1400175" y="475969"/>
                  <a:pt x="1361794" y="514350"/>
                  <a:pt x="1314448" y="514350"/>
                </a:cubicBezTo>
                <a:lnTo>
                  <a:pt x="722069" y="514350"/>
                </a:lnTo>
                <a:lnTo>
                  <a:pt x="685799" y="581817"/>
                </a:lnTo>
                <a:lnTo>
                  <a:pt x="649529" y="514350"/>
                </a:lnTo>
                <a:lnTo>
                  <a:pt x="85727" y="514350"/>
                </a:lnTo>
                <a:cubicBezTo>
                  <a:pt x="38381" y="514350"/>
                  <a:pt x="0" y="475969"/>
                  <a:pt x="0" y="428623"/>
                </a:cubicBezTo>
                <a:lnTo>
                  <a:pt x="0" y="85727"/>
                </a:lnTo>
                <a:cubicBezTo>
                  <a:pt x="0" y="38381"/>
                  <a:pt x="38381" y="0"/>
                  <a:pt x="8572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Prototype 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1" name="자유형 60"/>
          <p:cNvSpPr/>
          <p:nvPr/>
        </p:nvSpPr>
        <p:spPr>
          <a:xfrm>
            <a:off x="7720011" y="2805113"/>
            <a:ext cx="1473415" cy="581817"/>
          </a:xfrm>
          <a:custGeom>
            <a:avLst/>
            <a:gdLst>
              <a:gd name="connsiteX0" fmla="*/ 85727 w 1400175"/>
              <a:gd name="connsiteY0" fmla="*/ 0 h 581817"/>
              <a:gd name="connsiteX1" fmla="*/ 1314448 w 1400175"/>
              <a:gd name="connsiteY1" fmla="*/ 0 h 581817"/>
              <a:gd name="connsiteX2" fmla="*/ 1400175 w 1400175"/>
              <a:gd name="connsiteY2" fmla="*/ 85727 h 581817"/>
              <a:gd name="connsiteX3" fmla="*/ 1400175 w 1400175"/>
              <a:gd name="connsiteY3" fmla="*/ 428623 h 581817"/>
              <a:gd name="connsiteX4" fmla="*/ 1314448 w 1400175"/>
              <a:gd name="connsiteY4" fmla="*/ 514350 h 581817"/>
              <a:gd name="connsiteX5" fmla="*/ 722069 w 1400175"/>
              <a:gd name="connsiteY5" fmla="*/ 514350 h 581817"/>
              <a:gd name="connsiteX6" fmla="*/ 685799 w 1400175"/>
              <a:gd name="connsiteY6" fmla="*/ 581817 h 581817"/>
              <a:gd name="connsiteX7" fmla="*/ 649529 w 1400175"/>
              <a:gd name="connsiteY7" fmla="*/ 514350 h 581817"/>
              <a:gd name="connsiteX8" fmla="*/ 85727 w 1400175"/>
              <a:gd name="connsiteY8" fmla="*/ 514350 h 581817"/>
              <a:gd name="connsiteX9" fmla="*/ 0 w 1400175"/>
              <a:gd name="connsiteY9" fmla="*/ 428623 h 581817"/>
              <a:gd name="connsiteX10" fmla="*/ 0 w 1400175"/>
              <a:gd name="connsiteY10" fmla="*/ 85727 h 581817"/>
              <a:gd name="connsiteX11" fmla="*/ 85727 w 1400175"/>
              <a:gd name="connsiteY11" fmla="*/ 0 h 58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0175" h="581817">
                <a:moveTo>
                  <a:pt x="85727" y="0"/>
                </a:moveTo>
                <a:lnTo>
                  <a:pt x="1314448" y="0"/>
                </a:lnTo>
                <a:cubicBezTo>
                  <a:pt x="1361794" y="0"/>
                  <a:pt x="1400175" y="38381"/>
                  <a:pt x="1400175" y="85727"/>
                </a:cubicBezTo>
                <a:lnTo>
                  <a:pt x="1400175" y="428623"/>
                </a:lnTo>
                <a:cubicBezTo>
                  <a:pt x="1400175" y="475969"/>
                  <a:pt x="1361794" y="514350"/>
                  <a:pt x="1314448" y="514350"/>
                </a:cubicBezTo>
                <a:lnTo>
                  <a:pt x="722069" y="514350"/>
                </a:lnTo>
                <a:lnTo>
                  <a:pt x="685799" y="581817"/>
                </a:lnTo>
                <a:lnTo>
                  <a:pt x="649529" y="514350"/>
                </a:lnTo>
                <a:lnTo>
                  <a:pt x="85727" y="514350"/>
                </a:lnTo>
                <a:cubicBezTo>
                  <a:pt x="38381" y="514350"/>
                  <a:pt x="0" y="475969"/>
                  <a:pt x="0" y="428623"/>
                </a:cubicBezTo>
                <a:lnTo>
                  <a:pt x="0" y="85727"/>
                </a:lnTo>
                <a:cubicBezTo>
                  <a:pt x="0" y="38381"/>
                  <a:pt x="38381" y="0"/>
                  <a:pt x="8572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보안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&amp;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특허</a:t>
            </a:r>
          </a:p>
        </p:txBody>
      </p:sp>
      <p:sp>
        <p:nvSpPr>
          <p:cNvPr id="62" name="자유형 61"/>
          <p:cNvSpPr/>
          <p:nvPr/>
        </p:nvSpPr>
        <p:spPr>
          <a:xfrm>
            <a:off x="9834562" y="2805113"/>
            <a:ext cx="1400175" cy="581817"/>
          </a:xfrm>
          <a:custGeom>
            <a:avLst/>
            <a:gdLst>
              <a:gd name="connsiteX0" fmla="*/ 85727 w 1400175"/>
              <a:gd name="connsiteY0" fmla="*/ 0 h 581817"/>
              <a:gd name="connsiteX1" fmla="*/ 1314448 w 1400175"/>
              <a:gd name="connsiteY1" fmla="*/ 0 h 581817"/>
              <a:gd name="connsiteX2" fmla="*/ 1400175 w 1400175"/>
              <a:gd name="connsiteY2" fmla="*/ 85727 h 581817"/>
              <a:gd name="connsiteX3" fmla="*/ 1400175 w 1400175"/>
              <a:gd name="connsiteY3" fmla="*/ 428623 h 581817"/>
              <a:gd name="connsiteX4" fmla="*/ 1314448 w 1400175"/>
              <a:gd name="connsiteY4" fmla="*/ 514350 h 581817"/>
              <a:gd name="connsiteX5" fmla="*/ 722069 w 1400175"/>
              <a:gd name="connsiteY5" fmla="*/ 514350 h 581817"/>
              <a:gd name="connsiteX6" fmla="*/ 685799 w 1400175"/>
              <a:gd name="connsiteY6" fmla="*/ 581817 h 581817"/>
              <a:gd name="connsiteX7" fmla="*/ 649529 w 1400175"/>
              <a:gd name="connsiteY7" fmla="*/ 514350 h 581817"/>
              <a:gd name="connsiteX8" fmla="*/ 85727 w 1400175"/>
              <a:gd name="connsiteY8" fmla="*/ 514350 h 581817"/>
              <a:gd name="connsiteX9" fmla="*/ 0 w 1400175"/>
              <a:gd name="connsiteY9" fmla="*/ 428623 h 581817"/>
              <a:gd name="connsiteX10" fmla="*/ 0 w 1400175"/>
              <a:gd name="connsiteY10" fmla="*/ 85727 h 581817"/>
              <a:gd name="connsiteX11" fmla="*/ 85727 w 1400175"/>
              <a:gd name="connsiteY11" fmla="*/ 0 h 58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0175" h="581817">
                <a:moveTo>
                  <a:pt x="85727" y="0"/>
                </a:moveTo>
                <a:lnTo>
                  <a:pt x="1314448" y="0"/>
                </a:lnTo>
                <a:cubicBezTo>
                  <a:pt x="1361794" y="0"/>
                  <a:pt x="1400175" y="38381"/>
                  <a:pt x="1400175" y="85727"/>
                </a:cubicBezTo>
                <a:lnTo>
                  <a:pt x="1400175" y="428623"/>
                </a:lnTo>
                <a:cubicBezTo>
                  <a:pt x="1400175" y="475969"/>
                  <a:pt x="1361794" y="514350"/>
                  <a:pt x="1314448" y="514350"/>
                </a:cubicBezTo>
                <a:lnTo>
                  <a:pt x="722069" y="514350"/>
                </a:lnTo>
                <a:lnTo>
                  <a:pt x="685799" y="581817"/>
                </a:lnTo>
                <a:lnTo>
                  <a:pt x="649529" y="514350"/>
                </a:lnTo>
                <a:lnTo>
                  <a:pt x="85727" y="514350"/>
                </a:lnTo>
                <a:cubicBezTo>
                  <a:pt x="38381" y="514350"/>
                  <a:pt x="0" y="475969"/>
                  <a:pt x="0" y="428623"/>
                </a:cubicBezTo>
                <a:lnTo>
                  <a:pt x="0" y="85727"/>
                </a:lnTo>
                <a:cubicBezTo>
                  <a:pt x="0" y="38381"/>
                  <a:pt x="38381" y="0"/>
                  <a:pt x="8572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기말 발표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727199" y="3835400"/>
            <a:ext cx="76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11. 7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48099" y="3835400"/>
            <a:ext cx="78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11.15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43599" y="3835400"/>
            <a:ext cx="836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11. 22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039099" y="3835400"/>
            <a:ext cx="866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11. 30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147300" y="3835400"/>
            <a:ext cx="833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12. 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24765" y="4188813"/>
            <a:ext cx="1395413" cy="2376487"/>
          </a:xfrm>
          <a:prstGeom prst="roundRect">
            <a:avLst>
              <a:gd name="adj" fmla="val 847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달력 표시 기능 추가</a:t>
            </a:r>
            <a:endParaRPr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err="1"/>
              <a:t>알람</a:t>
            </a:r>
            <a:r>
              <a:rPr lang="ko-KR" altLang="en-US" dirty="0"/>
              <a:t> 기능 추가</a:t>
            </a:r>
            <a:endParaRPr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3603" y="4188813"/>
            <a:ext cx="1395412" cy="2376487"/>
          </a:xfrm>
          <a:prstGeom prst="roundRect">
            <a:avLst>
              <a:gd name="adj" fmla="val 847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센서 </a:t>
            </a:r>
            <a:endParaRPr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알고리즘 성능 향상</a:t>
            </a:r>
            <a:endParaRPr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실제 실험</a:t>
            </a:r>
            <a:endParaRPr lang="en-US" altLang="ko-KR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755453" y="4188813"/>
            <a:ext cx="1397000" cy="2376487"/>
          </a:xfrm>
          <a:prstGeom prst="roundRect">
            <a:avLst>
              <a:gd name="adj" fmla="val 847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추가 사항 고려</a:t>
            </a:r>
            <a:endParaRPr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특허출원</a:t>
            </a:r>
            <a:endParaRPr lang="en-US" altLang="ko-KR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9939853" y="4188813"/>
            <a:ext cx="1395412" cy="2376487"/>
          </a:xfrm>
          <a:prstGeom prst="roundRect">
            <a:avLst>
              <a:gd name="adj" fmla="val 847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프로젝트 마무리</a:t>
            </a:r>
            <a:endParaRPr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387046" y="4176456"/>
            <a:ext cx="1395413" cy="2376487"/>
          </a:xfrm>
          <a:prstGeom prst="roundRect">
            <a:avLst>
              <a:gd name="adj" fmla="val 847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진행사항</a:t>
            </a:r>
            <a:endParaRPr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발표</a:t>
            </a:r>
            <a:endParaRPr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D2ADEF-38E8-45B3-A89C-685DD99A1C0C}"/>
              </a:ext>
            </a:extLst>
          </p:cNvPr>
          <p:cNvSpPr txBox="1"/>
          <p:nvPr/>
        </p:nvSpPr>
        <p:spPr>
          <a:xfrm>
            <a:off x="4456410" y="344336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진행 계획</a:t>
            </a:r>
          </a:p>
        </p:txBody>
      </p:sp>
    </p:spTree>
    <p:extLst>
      <p:ext uri="{BB962C8B-B14F-4D97-AF65-F5344CB8AC3E}">
        <p14:creationId xmlns:p14="http://schemas.microsoft.com/office/powerpoint/2010/main" val="369517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56519" y="68220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sp>
        <p:nvSpPr>
          <p:cNvPr id="34" name="모서리가 둥근 직사각형 29">
            <a:extLst>
              <a:ext uri="{FF2B5EF4-FFF2-40B4-BE49-F238E27FC236}">
                <a16:creationId xmlns:a16="http://schemas.microsoft.com/office/drawing/2014/main" id="{2DCABA3A-DE34-409B-83BB-8383CAF8D055}"/>
              </a:ext>
            </a:extLst>
          </p:cNvPr>
          <p:cNvSpPr/>
          <p:nvPr/>
        </p:nvSpPr>
        <p:spPr>
          <a:xfrm>
            <a:off x="156520" y="2134738"/>
            <a:ext cx="11887198" cy="3210712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5461690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40631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219572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270931" y="4156187"/>
            <a:ext cx="5483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환자에 대한 위생적인 간병환경 제공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사용자와 간병인의 심리적</a:t>
            </a: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신체적 부담 최소화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기대효과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24503" y="3868554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466648" y="3868554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7D17F4-B9D4-4CF4-80F4-CC287D1799C3}"/>
              </a:ext>
            </a:extLst>
          </p:cNvPr>
          <p:cNvGrpSpPr/>
          <p:nvPr/>
        </p:nvGrpSpPr>
        <p:grpSpPr>
          <a:xfrm>
            <a:off x="2138848" y="2211962"/>
            <a:ext cx="1800000" cy="1800000"/>
            <a:chOff x="3247330" y="1838495"/>
            <a:chExt cx="2160000" cy="2160000"/>
          </a:xfrm>
        </p:grpSpPr>
        <p:sp>
          <p:nvSpPr>
            <p:cNvPr id="20" name="Elipse 5">
              <a:extLst>
                <a:ext uri="{FF2B5EF4-FFF2-40B4-BE49-F238E27FC236}">
                  <a16:creationId xmlns:a16="http://schemas.microsoft.com/office/drawing/2014/main" id="{18264232-D8E0-4646-AEB4-88F7F78C6203}"/>
                </a:ext>
              </a:extLst>
            </p:cNvPr>
            <p:cNvSpPr/>
            <p:nvPr/>
          </p:nvSpPr>
          <p:spPr>
            <a:xfrm>
              <a:off x="3247330" y="1838495"/>
              <a:ext cx="2160000" cy="216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pic>
          <p:nvPicPr>
            <p:cNvPr id="7" name="그래픽 6" descr="기는 아기">
              <a:extLst>
                <a:ext uri="{FF2B5EF4-FFF2-40B4-BE49-F238E27FC236}">
                  <a16:creationId xmlns:a16="http://schemas.microsoft.com/office/drawing/2014/main" id="{0CE5EC7A-EF6C-4EE7-BC82-492C2C7F7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5278" y="1997121"/>
              <a:ext cx="1620000" cy="1620000"/>
            </a:xfrm>
            <a:prstGeom prst="rect">
              <a:avLst/>
            </a:prstGeom>
          </p:spPr>
        </p:pic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2FBA31F-0E9A-4FFE-B3D8-0D68A922EEBB}"/>
              </a:ext>
            </a:extLst>
          </p:cNvPr>
          <p:cNvCxnSpPr/>
          <p:nvPr/>
        </p:nvCxnSpPr>
        <p:spPr>
          <a:xfrm flipH="1">
            <a:off x="6096000" y="2011168"/>
            <a:ext cx="4119" cy="3658943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9DAC19-2FE4-4C55-A70D-7B28FA718577}"/>
              </a:ext>
            </a:extLst>
          </p:cNvPr>
          <p:cNvGrpSpPr/>
          <p:nvPr/>
        </p:nvGrpSpPr>
        <p:grpSpPr>
          <a:xfrm>
            <a:off x="8029242" y="2197893"/>
            <a:ext cx="1800000" cy="1800000"/>
            <a:chOff x="7888562" y="2320425"/>
            <a:chExt cx="2160000" cy="2160000"/>
          </a:xfrm>
        </p:grpSpPr>
        <p:sp>
          <p:nvSpPr>
            <p:cNvPr id="38" name="Elipse 5">
              <a:extLst>
                <a:ext uri="{FF2B5EF4-FFF2-40B4-BE49-F238E27FC236}">
                  <a16:creationId xmlns:a16="http://schemas.microsoft.com/office/drawing/2014/main" id="{3A090FFA-7677-4CF1-AE39-24A026883997}"/>
                </a:ext>
              </a:extLst>
            </p:cNvPr>
            <p:cNvSpPr/>
            <p:nvPr/>
          </p:nvSpPr>
          <p:spPr>
            <a:xfrm>
              <a:off x="7888562" y="2320425"/>
              <a:ext cx="2160000" cy="216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pic>
          <p:nvPicPr>
            <p:cNvPr id="10" name="그래픽 9" descr="지팡이 짚은 사람">
              <a:extLst>
                <a:ext uri="{FF2B5EF4-FFF2-40B4-BE49-F238E27FC236}">
                  <a16:creationId xmlns:a16="http://schemas.microsoft.com/office/drawing/2014/main" id="{F337731C-F159-4D34-A700-B1260163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63163" y="2590425"/>
              <a:ext cx="1620000" cy="162000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2D392D8-C897-4263-B5CF-189F12F20BEA}"/>
              </a:ext>
            </a:extLst>
          </p:cNvPr>
          <p:cNvSpPr txBox="1"/>
          <p:nvPr/>
        </p:nvSpPr>
        <p:spPr>
          <a:xfrm>
            <a:off x="430272" y="3990539"/>
            <a:ext cx="549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위생적이고 건강한 육아환경 제공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영유아의 건강상태를 알 수 있는 기초적인 정보 제공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육아의 핵심 </a:t>
            </a: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Pain point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제거를 통한 사회적 낭비 최소화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4BC03A-EAEE-4C69-89AD-D5C2C5AD0430}"/>
              </a:ext>
            </a:extLst>
          </p:cNvPr>
          <p:cNvSpPr txBox="1"/>
          <p:nvPr/>
        </p:nvSpPr>
        <p:spPr>
          <a:xfrm>
            <a:off x="100163" y="3861930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34456D-6466-48BD-9AC1-EFD0C6A89321}"/>
              </a:ext>
            </a:extLst>
          </p:cNvPr>
          <p:cNvSpPr txBox="1"/>
          <p:nvPr/>
        </p:nvSpPr>
        <p:spPr>
          <a:xfrm>
            <a:off x="5642308" y="3861930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D235D-46CD-437A-B55D-91E10F825E48}"/>
              </a:ext>
            </a:extLst>
          </p:cNvPr>
          <p:cNvSpPr/>
          <p:nvPr/>
        </p:nvSpPr>
        <p:spPr>
          <a:xfrm>
            <a:off x="543339" y="5385206"/>
            <a:ext cx="11146326" cy="1294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사회적 약자에 대한 배려 가능</a:t>
            </a:r>
            <a:endParaRPr lang="en-US" altLang="ko-KR" sz="2000" dirty="0">
              <a:solidFill>
                <a:schemeClr val="tx1"/>
              </a:solidFill>
              <a:latin typeface="나눔고딕OTF" panose="020B0600000101010101" charset="-127"/>
              <a:ea typeface="나눔고딕OTF" panose="020B0600000101010101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사회적 낭비 최소화</a:t>
            </a:r>
            <a:endParaRPr lang="en-US" altLang="ko-KR" sz="2000" dirty="0">
              <a:solidFill>
                <a:schemeClr val="tx1"/>
              </a:solidFill>
              <a:latin typeface="나눔고딕OTF" panose="020B0600000101010101" charset="-127"/>
              <a:ea typeface="나눔고딕OTF" panose="020B0600000101010101" charset="-127"/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저출산</a:t>
            </a:r>
            <a:r>
              <a:rPr lang="ko-KR" altLang="en-US" sz="2000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 고령화 시대에 맞는 최적의 선택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DC987E4-FA35-4FBF-962D-CDAE74AD7EB9}"/>
              </a:ext>
            </a:extLst>
          </p:cNvPr>
          <p:cNvCxnSpPr/>
          <p:nvPr/>
        </p:nvCxnSpPr>
        <p:spPr>
          <a:xfrm>
            <a:off x="4000915" y="5468258"/>
            <a:ext cx="41529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9FD0F57C-DD4A-47EE-918D-680A24B9AFE1}"/>
              </a:ext>
            </a:extLst>
          </p:cNvPr>
          <p:cNvSpPr/>
          <p:nvPr/>
        </p:nvSpPr>
        <p:spPr>
          <a:xfrm flipV="1">
            <a:off x="5972590" y="5455551"/>
            <a:ext cx="247650" cy="174632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25BF8-E4A6-42B2-857A-5935B30FDE9C}"/>
              </a:ext>
            </a:extLst>
          </p:cNvPr>
          <p:cNvSpPr txBox="1"/>
          <p:nvPr/>
        </p:nvSpPr>
        <p:spPr>
          <a:xfrm>
            <a:off x="5588735" y="3604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결론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8C2D94D-6FAC-4100-8484-511FC8B5979D}"/>
              </a:ext>
            </a:extLst>
          </p:cNvPr>
          <p:cNvSpPr/>
          <p:nvPr/>
        </p:nvSpPr>
        <p:spPr>
          <a:xfrm>
            <a:off x="6462971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03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8735" y="3604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결론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43483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총평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C5B892-46C1-44C3-B0F3-772B0E2C5D3B}"/>
              </a:ext>
            </a:extLst>
          </p:cNvPr>
          <p:cNvSpPr txBox="1"/>
          <p:nvPr/>
        </p:nvSpPr>
        <p:spPr>
          <a:xfrm>
            <a:off x="3552203" y="1811589"/>
            <a:ext cx="501223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성과척도</a:t>
            </a:r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 일정을 지켰는가</a:t>
            </a:r>
            <a:r>
              <a:rPr lang="en-US" altLang="ko-KR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</a:p>
          <a:p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사용자의 입장에서 어플리케이션이 편리한가</a:t>
            </a:r>
            <a:r>
              <a:rPr lang="en-US" altLang="ko-KR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</a:p>
          <a:p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제품의 크기와 품질은 적당한가</a:t>
            </a:r>
            <a:r>
              <a:rPr lang="en-US" altLang="ko-KR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</a:p>
          <a:p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제품의 가격은 적당한가</a:t>
            </a:r>
            <a:r>
              <a:rPr lang="en-US" altLang="ko-KR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00590D-264D-4F67-8522-69AD33178BD3}"/>
              </a:ext>
            </a:extLst>
          </p:cNvPr>
          <p:cNvSpPr txBox="1"/>
          <p:nvPr/>
        </p:nvSpPr>
        <p:spPr>
          <a:xfrm>
            <a:off x="1049355" y="4330019"/>
            <a:ext cx="3365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DB5456-2F21-4A54-9F8F-0460ABB9CEDA}"/>
              </a:ext>
            </a:extLst>
          </p:cNvPr>
          <p:cNvSpPr txBox="1"/>
          <p:nvPr/>
        </p:nvSpPr>
        <p:spPr>
          <a:xfrm>
            <a:off x="10120943" y="4261777"/>
            <a:ext cx="2230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8E03D93-4B11-41BC-8218-AFFE421E6A75}"/>
              </a:ext>
            </a:extLst>
          </p:cNvPr>
          <p:cNvCxnSpPr>
            <a:cxnSpLocks/>
          </p:cNvCxnSpPr>
          <p:nvPr/>
        </p:nvCxnSpPr>
        <p:spPr>
          <a:xfrm>
            <a:off x="6171559" y="3312254"/>
            <a:ext cx="1" cy="602516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6B3407B-F690-485F-A0B3-91D050DC29CE}"/>
              </a:ext>
            </a:extLst>
          </p:cNvPr>
          <p:cNvSpPr txBox="1"/>
          <p:nvPr/>
        </p:nvSpPr>
        <p:spPr>
          <a:xfrm>
            <a:off x="8411628" y="2043859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A56E578E-8B1B-4D71-B36D-27C7B1779900}"/>
              </a:ext>
            </a:extLst>
          </p:cNvPr>
          <p:cNvSpPr/>
          <p:nvPr/>
        </p:nvSpPr>
        <p:spPr>
          <a:xfrm flipV="1">
            <a:off x="6058318" y="3898203"/>
            <a:ext cx="247650" cy="174632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1E1E7B-3F0E-4B49-B8DD-F1A2026CBD79}"/>
              </a:ext>
            </a:extLst>
          </p:cNvPr>
          <p:cNvSpPr txBox="1"/>
          <p:nvPr/>
        </p:nvSpPr>
        <p:spPr>
          <a:xfrm>
            <a:off x="3051920" y="2053181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437F3B-14A6-4201-9E18-F5FBBA783069}"/>
              </a:ext>
            </a:extLst>
          </p:cNvPr>
          <p:cNvSpPr txBox="1"/>
          <p:nvPr/>
        </p:nvSpPr>
        <p:spPr>
          <a:xfrm>
            <a:off x="1492972" y="4294761"/>
            <a:ext cx="90797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평가</a:t>
            </a:r>
            <a:endParaRPr lang="en-US" altLang="ko-KR" sz="25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개발일정 </a:t>
            </a:r>
            <a:r>
              <a:rPr lang="en-US" altLang="ko-KR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 지연</a:t>
            </a:r>
            <a:endParaRPr lang="en-US" altLang="ko-KR" sz="25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 화면</a:t>
            </a:r>
            <a:r>
              <a:rPr lang="en-US" altLang="ko-KR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3</a:t>
            </a:r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 기능으로 직관적으로 어플리케이션 이용 가능</a:t>
            </a:r>
            <a:r>
              <a:rPr lang="en-US" altLang="ko-KR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가로</a:t>
            </a:r>
            <a:r>
              <a:rPr lang="en-US" altLang="ko-KR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세로</a:t>
            </a:r>
            <a:r>
              <a:rPr lang="en-US" altLang="ko-KR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높이 </a:t>
            </a:r>
            <a:r>
              <a:rPr lang="en-US" altLang="ko-KR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3*3*3 (cm), </a:t>
            </a:r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대소변 감지</a:t>
            </a:r>
            <a:r>
              <a:rPr lang="en-US" altLang="ko-KR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외부배터리</a:t>
            </a:r>
            <a:endParaRPr lang="en-US" altLang="ko-KR" sz="25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제작비 </a:t>
            </a:r>
            <a:r>
              <a:rPr lang="en-US" altLang="ko-KR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25,000\, </a:t>
            </a:r>
            <a:r>
              <a:rPr lang="ko-KR" altLang="en-US" sz="25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경쟁사보다 저렴</a:t>
            </a:r>
            <a:endParaRPr lang="en-US" altLang="ko-KR" sz="25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847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8735" y="3604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결론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43483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총평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C5B892-46C1-44C3-B0F3-772B0E2C5D3B}"/>
              </a:ext>
            </a:extLst>
          </p:cNvPr>
          <p:cNvSpPr txBox="1"/>
          <p:nvPr/>
        </p:nvSpPr>
        <p:spPr>
          <a:xfrm>
            <a:off x="430305" y="4909076"/>
            <a:ext cx="227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전체 개발일정 엄수</a:t>
            </a:r>
            <a:endParaRPr lang="en-US" altLang="ko-KR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Feeding</a:t>
            </a:r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Buffer</a:t>
            </a:r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활용</a:t>
            </a:r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11</a:t>
            </a:r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월 중 후반 프로젝트 종료 가능</a:t>
            </a:r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872A49-93C9-4002-9F80-767B59FA9579}"/>
              </a:ext>
            </a:extLst>
          </p:cNvPr>
          <p:cNvSpPr/>
          <p:nvPr/>
        </p:nvSpPr>
        <p:spPr>
          <a:xfrm>
            <a:off x="3431098" y="1968827"/>
            <a:ext cx="2277902" cy="2277902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A6B31DC-2206-4742-A24A-8D0B11A9D197}"/>
              </a:ext>
            </a:extLst>
          </p:cNvPr>
          <p:cNvSpPr/>
          <p:nvPr/>
        </p:nvSpPr>
        <p:spPr>
          <a:xfrm>
            <a:off x="430305" y="1968827"/>
            <a:ext cx="2277902" cy="2277902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6CC40-A84C-48A2-8921-CB2BB6539714}"/>
              </a:ext>
            </a:extLst>
          </p:cNvPr>
          <p:cNvSpPr/>
          <p:nvPr/>
        </p:nvSpPr>
        <p:spPr>
          <a:xfrm>
            <a:off x="9431127" y="2059443"/>
            <a:ext cx="2277902" cy="2277902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AE858BF-E646-4372-B08E-0265D43A6C33}"/>
              </a:ext>
            </a:extLst>
          </p:cNvPr>
          <p:cNvSpPr/>
          <p:nvPr/>
        </p:nvSpPr>
        <p:spPr>
          <a:xfrm>
            <a:off x="6427096" y="2059443"/>
            <a:ext cx="2277902" cy="2277902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AD3F90-7AA3-4CBF-A86D-2E53CAEE65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9" y="2278918"/>
            <a:ext cx="1536937" cy="15369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B65BE0-8BBB-4887-BD9D-CD2C1950E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97" y="2216234"/>
            <a:ext cx="1783087" cy="17830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DFF0F4-7FCB-4888-A16E-093DFDD3DA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26" y="2457770"/>
            <a:ext cx="1539041" cy="15390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2FC709-7067-4761-A982-1D26DF010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903" y="2560218"/>
            <a:ext cx="1276350" cy="127635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26F0A97-EBE4-445B-A989-108037724A82}"/>
              </a:ext>
            </a:extLst>
          </p:cNvPr>
          <p:cNvSpPr txBox="1"/>
          <p:nvPr/>
        </p:nvSpPr>
        <p:spPr>
          <a:xfrm>
            <a:off x="3431099" y="4909076"/>
            <a:ext cx="2384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편의성</a:t>
            </a:r>
            <a:endParaRPr lang="en-US" altLang="ko-KR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 편의를 고려</a:t>
            </a:r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 화면 </a:t>
            </a:r>
            <a:r>
              <a:rPr lang="en-US" altLang="ko-KR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 기능</a:t>
            </a:r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389A57-26B3-4A3E-8ADF-090B491B274E}"/>
              </a:ext>
            </a:extLst>
          </p:cNvPr>
          <p:cNvSpPr txBox="1"/>
          <p:nvPr/>
        </p:nvSpPr>
        <p:spPr>
          <a:xfrm>
            <a:off x="6427096" y="4909076"/>
            <a:ext cx="227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품질</a:t>
            </a:r>
            <a:endParaRPr lang="en-US" altLang="ko-KR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제품의 경량화 및 </a:t>
            </a:r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대</a:t>
            </a:r>
            <a:r>
              <a:rPr lang="en-US" altLang="ko-KR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소변 </a:t>
            </a:r>
            <a:r>
              <a:rPr lang="ko-KR" altLang="en-US" sz="1000" dirty="0" err="1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감지를가능</a:t>
            </a:r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C99124-C7A7-426C-802B-55EE93DA5567}"/>
              </a:ext>
            </a:extLst>
          </p:cNvPr>
          <p:cNvSpPr txBox="1"/>
          <p:nvPr/>
        </p:nvSpPr>
        <p:spPr>
          <a:xfrm>
            <a:off x="9431127" y="4914990"/>
            <a:ext cx="227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가격</a:t>
            </a:r>
            <a:endParaRPr lang="en-US" altLang="ko-KR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제작비용 </a:t>
            </a:r>
            <a:r>
              <a:rPr lang="en-US" altLang="ko-KR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만</a:t>
            </a:r>
            <a:r>
              <a:rPr lang="en-US" altLang="ko-KR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</a:t>
            </a:r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천원</a:t>
            </a:r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가격경쟁력 확보</a:t>
            </a:r>
            <a:endParaRPr lang="en-US" altLang="ko-KR" sz="10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829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8735" y="3604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결론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43483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예산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4737025-90A6-4B75-82BE-ABA2DFB690FD}"/>
              </a:ext>
            </a:extLst>
          </p:cNvPr>
          <p:cNvSpPr/>
          <p:nvPr/>
        </p:nvSpPr>
        <p:spPr>
          <a:xfrm>
            <a:off x="425925" y="2242314"/>
            <a:ext cx="3182035" cy="3182035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DEAD90C-3614-42BA-985B-10D8C85D9B30}"/>
              </a:ext>
            </a:extLst>
          </p:cNvPr>
          <p:cNvSpPr/>
          <p:nvPr/>
        </p:nvSpPr>
        <p:spPr>
          <a:xfrm>
            <a:off x="4487816" y="2259877"/>
            <a:ext cx="3182035" cy="3182035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C40BCA7-A7B8-4C07-8D88-15E475D2E6AB}"/>
              </a:ext>
            </a:extLst>
          </p:cNvPr>
          <p:cNvSpPr/>
          <p:nvPr/>
        </p:nvSpPr>
        <p:spPr>
          <a:xfrm>
            <a:off x="8549707" y="2259877"/>
            <a:ext cx="3182035" cy="3182035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3B36FB-F46A-4154-A353-6BFA68A31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7" y="2618500"/>
            <a:ext cx="2522130" cy="25221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6A642A-E4FA-41B7-8BAF-C0EA1E780E64}"/>
              </a:ext>
            </a:extLst>
          </p:cNvPr>
          <p:cNvSpPr txBox="1"/>
          <p:nvPr/>
        </p:nvSpPr>
        <p:spPr>
          <a:xfrm>
            <a:off x="1366764" y="5800535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도서 구입</a:t>
            </a:r>
            <a:endParaRPr lang="en-US" altLang="ko-KR" sz="2000" dirty="0"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  <a:p>
            <a:pPr algn="ctr"/>
            <a:r>
              <a:rPr lang="en-US" altLang="ko-KR" sz="2000" dirty="0"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73,000\</a:t>
            </a:r>
            <a:endParaRPr lang="ko-KR" altLang="en-US" sz="2000" dirty="0"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4FA0957-E673-4B1A-8284-02ECCE301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77" y="2425102"/>
            <a:ext cx="2908925" cy="29089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D38197-4FA6-45B3-ABE4-4AAC772E76D6}"/>
              </a:ext>
            </a:extLst>
          </p:cNvPr>
          <p:cNvSpPr txBox="1"/>
          <p:nvPr/>
        </p:nvSpPr>
        <p:spPr>
          <a:xfrm>
            <a:off x="5310327" y="5795767"/>
            <a:ext cx="1390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센서</a:t>
            </a:r>
            <a:endParaRPr lang="en-US" altLang="ko-KR" sz="2000" dirty="0"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  <a:p>
            <a:pPr algn="ctr"/>
            <a:r>
              <a:rPr lang="en-US" altLang="ko-KR" sz="2000" dirty="0"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170,000\</a:t>
            </a:r>
            <a:endParaRPr lang="ko-KR" altLang="en-US" sz="2000" dirty="0"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33803C-F313-4026-800D-B7C180D97112}"/>
              </a:ext>
            </a:extLst>
          </p:cNvPr>
          <p:cNvSpPr txBox="1"/>
          <p:nvPr/>
        </p:nvSpPr>
        <p:spPr>
          <a:xfrm>
            <a:off x="9445663" y="5791001"/>
            <a:ext cx="1390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추가 예산</a:t>
            </a:r>
            <a:endParaRPr lang="en-US" altLang="ko-KR" sz="2000" dirty="0"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  <a:p>
            <a:pPr algn="ctr"/>
            <a:r>
              <a:rPr lang="en-US" altLang="ko-KR" sz="2000" dirty="0"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300,000\</a:t>
            </a:r>
            <a:endParaRPr lang="ko-KR" altLang="en-US" sz="2000" dirty="0"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06DFD40-6E5B-40CB-9C63-30E71C5F9B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21" y="2832591"/>
            <a:ext cx="2036606" cy="20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82379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8735" y="3604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결론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43483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참고문헌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AE075-0A8D-4220-8218-F9B4C4B6CB6E}"/>
              </a:ext>
            </a:extLst>
          </p:cNvPr>
          <p:cNvSpPr txBox="1"/>
          <p:nvPr/>
        </p:nvSpPr>
        <p:spPr>
          <a:xfrm>
            <a:off x="689113" y="1942274"/>
            <a:ext cx="10774017" cy="469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dirty="0"/>
              <a:t>- Do it! </a:t>
            </a:r>
            <a:r>
              <a:rPr lang="ko-KR" altLang="en-US" dirty="0"/>
              <a:t>안드로이드 앱 프로그래밍 </a:t>
            </a:r>
            <a:r>
              <a:rPr lang="en-US" altLang="ko-KR" dirty="0"/>
              <a:t>4 </a:t>
            </a:r>
            <a:r>
              <a:rPr lang="ko-KR" altLang="en-US" dirty="0"/>
              <a:t>판 </a:t>
            </a:r>
            <a:r>
              <a:rPr lang="en-US" altLang="ko-KR" dirty="0"/>
              <a:t>( </a:t>
            </a:r>
            <a:r>
              <a:rPr lang="ko-KR" altLang="en-US" dirty="0" err="1"/>
              <a:t>이지스퍼블리싱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정재곤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모바일 웹 </a:t>
            </a:r>
            <a:r>
              <a:rPr lang="en-US" altLang="ko-KR" dirty="0"/>
              <a:t>+ </a:t>
            </a:r>
            <a:r>
              <a:rPr lang="ko-KR" altLang="en-US" dirty="0"/>
              <a:t>웹 앱 </a:t>
            </a:r>
            <a:r>
              <a:rPr lang="en-US" altLang="ko-KR" dirty="0"/>
              <a:t>+ </a:t>
            </a:r>
            <a:r>
              <a:rPr lang="ko-KR" altLang="en-US" dirty="0"/>
              <a:t>하이브리드 앱 입문</a:t>
            </a:r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센서 용어사전 </a:t>
            </a:r>
            <a:r>
              <a:rPr lang="en-US" altLang="ko-KR" dirty="0"/>
              <a:t>( </a:t>
            </a:r>
            <a:r>
              <a:rPr lang="ko-KR" altLang="en-US" dirty="0" err="1"/>
              <a:t>일진사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손병기 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상상을 현실로 만드는 프로젝트 입문편 </a:t>
            </a:r>
            <a:r>
              <a:rPr lang="en-US" altLang="ko-KR" dirty="0"/>
              <a:t>( </a:t>
            </a:r>
            <a:r>
              <a:rPr lang="ko-KR" altLang="en-US" dirty="0" err="1"/>
              <a:t>영진닷컴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최재규 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상상을 현실로 만드는 프로젝트 </a:t>
            </a:r>
            <a:r>
              <a:rPr lang="ko-KR" altLang="en-US" dirty="0" err="1"/>
              <a:t>활용편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 err="1"/>
              <a:t>영진닷컴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최재규 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스케치로 시작하는 </a:t>
            </a:r>
            <a:r>
              <a:rPr lang="ko-KR" altLang="en-US" dirty="0" err="1"/>
              <a:t>아두이노</a:t>
            </a:r>
            <a:r>
              <a:rPr lang="ko-KR" altLang="en-US" dirty="0"/>
              <a:t> 프로그래밍 </a:t>
            </a:r>
            <a:r>
              <a:rPr lang="en-US" altLang="ko-KR" dirty="0"/>
              <a:t>(</a:t>
            </a:r>
            <a:r>
              <a:rPr lang="ko-KR" altLang="en-US" dirty="0" err="1"/>
              <a:t>제이펍</a:t>
            </a:r>
            <a:r>
              <a:rPr lang="en-US" altLang="ko-KR" dirty="0"/>
              <a:t>, </a:t>
            </a:r>
            <a:r>
              <a:rPr lang="ko-KR" altLang="en-US" dirty="0"/>
              <a:t>사이먼 </a:t>
            </a:r>
            <a:r>
              <a:rPr lang="ko-KR" altLang="en-US" dirty="0" err="1"/>
              <a:t>몽크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ko-KR" altLang="en-US" dirty="0"/>
              <a:t> 프로젝트 </a:t>
            </a:r>
            <a:r>
              <a:rPr lang="en-US" altLang="ko-KR" dirty="0"/>
              <a:t>65 (</a:t>
            </a:r>
            <a:r>
              <a:rPr lang="ko-KR" altLang="en-US" dirty="0" err="1"/>
              <a:t>비제이퍼블릭</a:t>
            </a:r>
            <a:r>
              <a:rPr lang="en-US" altLang="ko-KR" dirty="0"/>
              <a:t>, </a:t>
            </a:r>
            <a:r>
              <a:rPr lang="ko-KR" altLang="en-US" dirty="0"/>
              <a:t>존 </a:t>
            </a:r>
            <a:r>
              <a:rPr lang="ko-KR" altLang="en-US" dirty="0" err="1"/>
              <a:t>복살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[ </a:t>
            </a:r>
            <a:r>
              <a:rPr lang="ko-KR" altLang="en-US" dirty="0"/>
              <a:t>논문 </a:t>
            </a:r>
            <a:r>
              <a:rPr lang="en-US" altLang="ko-KR" dirty="0"/>
              <a:t>] </a:t>
            </a:r>
            <a:r>
              <a:rPr lang="ko-KR" altLang="en-US" dirty="0"/>
              <a:t>정상 신생아의 대변에서 생후 </a:t>
            </a:r>
            <a:r>
              <a:rPr lang="en-US" altLang="ko-KR" dirty="0"/>
              <a:t>1 </a:t>
            </a:r>
            <a:r>
              <a:rPr lang="ko-KR" altLang="en-US" dirty="0"/>
              <a:t>주일 동안 장내세균총의 변화 </a:t>
            </a:r>
            <a:r>
              <a:rPr lang="en-US" altLang="ko-KR" dirty="0"/>
              <a:t>( </a:t>
            </a:r>
            <a:r>
              <a:rPr lang="ko-KR" altLang="en-US" dirty="0"/>
              <a:t>대한소아 소화기영양학회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[ </a:t>
            </a:r>
            <a:r>
              <a:rPr lang="ko-KR" altLang="en-US" dirty="0"/>
              <a:t>특허 </a:t>
            </a:r>
            <a:r>
              <a:rPr lang="en-US" altLang="ko-KR" dirty="0"/>
              <a:t>] </a:t>
            </a:r>
            <a:r>
              <a:rPr lang="ko-KR" altLang="en-US" dirty="0"/>
              <a:t>용변 감지기능을 갖춘 기저귀 </a:t>
            </a:r>
            <a:r>
              <a:rPr lang="en-US" altLang="ko-KR" dirty="0"/>
              <a:t>( </a:t>
            </a:r>
            <a:r>
              <a:rPr lang="ko-KR" altLang="en-US" dirty="0"/>
              <a:t>주식회사 </a:t>
            </a:r>
            <a:r>
              <a:rPr lang="ko-KR" altLang="en-US" dirty="0" err="1"/>
              <a:t>광세로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전병옥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[ </a:t>
            </a:r>
            <a:r>
              <a:rPr lang="ko-KR" altLang="en-US" dirty="0"/>
              <a:t>특허 </a:t>
            </a:r>
            <a:r>
              <a:rPr lang="en-US" altLang="ko-KR" dirty="0"/>
              <a:t>] </a:t>
            </a:r>
            <a:r>
              <a:rPr lang="ko-KR" altLang="en-US" dirty="0"/>
              <a:t>배설물 감지용 기저귀 및 이를 이용한 기저귀 상태 감지 시스템 </a:t>
            </a:r>
            <a:r>
              <a:rPr lang="en-US" altLang="ko-KR" dirty="0"/>
              <a:t>( </a:t>
            </a:r>
            <a:r>
              <a:rPr lang="ko-KR" altLang="en-US" dirty="0"/>
              <a:t>박창열 </a:t>
            </a:r>
            <a:r>
              <a:rPr lang="en-US" altLang="ko-KR" dirty="0"/>
              <a:t>) </a:t>
            </a:r>
            <a:endParaRPr lang="ko-KR" altLang="en-US" dirty="0"/>
          </a:p>
          <a:p>
            <a:pPr lvl="0"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en-US" altLang="ko-KR" dirty="0" err="1"/>
              <a:t>Kocoa</a:t>
            </a:r>
            <a:r>
              <a:rPr lang="en-US" altLang="ko-KR" dirty="0"/>
              <a:t> Fab : </a:t>
            </a:r>
            <a:r>
              <a:rPr lang="ko-KR" altLang="en-US" dirty="0"/>
              <a:t>프로젝트</a:t>
            </a:r>
            <a:r>
              <a:rPr lang="en-US" altLang="ko-KR" dirty="0"/>
              <a:t>, </a:t>
            </a:r>
            <a:r>
              <a:rPr lang="ko-KR" altLang="en-US" dirty="0"/>
              <a:t>참고자료</a:t>
            </a:r>
            <a:r>
              <a:rPr lang="en-US" altLang="ko-KR" dirty="0"/>
              <a:t>, </a:t>
            </a:r>
            <a:r>
              <a:rPr lang="ko-KR" altLang="en-US" dirty="0"/>
              <a:t>학습하기</a:t>
            </a:r>
          </a:p>
          <a:p>
            <a:pPr lvl="0" fontAlgn="base">
              <a:lnSpc>
                <a:spcPct val="120000"/>
              </a:lnSpc>
            </a:pPr>
            <a:r>
              <a:rPr lang="en-US" altLang="ko-KR" dirty="0"/>
              <a:t>- Arduino Reference : </a:t>
            </a:r>
            <a:r>
              <a:rPr lang="en-US" altLang="ko-KR" u="sng" dirty="0">
                <a:hlinkClick r:id="rId2"/>
              </a:rPr>
              <a:t>www.arduino.cc/en/Reference/HomePage</a:t>
            </a:r>
            <a:endParaRPr lang="ko-KR" altLang="en-US" dirty="0"/>
          </a:p>
          <a:p>
            <a:pPr lvl="0" fontAlgn="base">
              <a:lnSpc>
                <a:spcPct val="120000"/>
              </a:lnSpc>
            </a:pPr>
            <a:r>
              <a:rPr lang="en-US" altLang="ko-KR" dirty="0"/>
              <a:t>- gist.github.com : dht11, mics5524, </a:t>
            </a:r>
            <a:r>
              <a:rPr lang="en-US" altLang="ko-KR" dirty="0" err="1"/>
              <a:t>bluetooth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062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184194" y="2249293"/>
            <a:ext cx="385394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THANK YOU</a:t>
            </a:r>
          </a:p>
          <a:p>
            <a:pPr algn="ctr"/>
            <a:r>
              <a:rPr lang="en-US" altLang="ko-KR" sz="5000" dirty="0">
                <a:solidFill>
                  <a:schemeClr val="bg1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FOR </a:t>
            </a:r>
          </a:p>
          <a:p>
            <a:pPr algn="ctr"/>
            <a:r>
              <a:rPr lang="en-US" altLang="ko-KR" sz="5000" dirty="0">
                <a:solidFill>
                  <a:schemeClr val="bg1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LISTENING :)</a:t>
            </a:r>
            <a:endParaRPr lang="ko-KR" altLang="en-US" sz="5000" dirty="0">
              <a:solidFill>
                <a:schemeClr val="bg1"/>
              </a:solidFill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33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56519" y="68220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78118" y="344336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문제정의 및 현황분석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5461690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40631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219572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533971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756040" y="4845304"/>
            <a:ext cx="68252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자녀의 건강에 대한 부모들의 관심 급증</a:t>
            </a:r>
            <a:endParaRPr lang="en-US" altLang="ko-KR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육아에 미숙한 부모의 경우 기저귀를 제 때 갈지 못하는 상황 빈번</a:t>
            </a:r>
            <a:endParaRPr lang="en-US" altLang="ko-KR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아이의 기저귀를 늦게 갈아줄 시 피부 발진이 발생</a:t>
            </a:r>
            <a:endParaRPr lang="en-US" altLang="ko-KR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배경</a:t>
            </a:r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(1)</a:t>
            </a:r>
            <a:endParaRPr lang="ko-KR" altLang="en-US" sz="2000" dirty="0">
              <a:solidFill>
                <a:srgbClr val="FF9900"/>
              </a:solidFill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67175" y="4739387"/>
            <a:ext cx="41529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flipV="1">
            <a:off x="6038850" y="4726680"/>
            <a:ext cx="247650" cy="174632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06663" y="4809459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20838" y="4818984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55811" y="3503418"/>
            <a:ext cx="161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DEFINITION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6464CC-3078-44EF-8F79-530B1040093A}"/>
              </a:ext>
            </a:extLst>
          </p:cNvPr>
          <p:cNvGrpSpPr/>
          <p:nvPr/>
        </p:nvGrpSpPr>
        <p:grpSpPr>
          <a:xfrm>
            <a:off x="2927240" y="1915021"/>
            <a:ext cx="6309525" cy="2573313"/>
            <a:chOff x="1072763" y="1875147"/>
            <a:chExt cx="5213737" cy="256095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B6B37EA-D3BA-4F0B-9008-017D503B3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63" y="1875147"/>
              <a:ext cx="5213737" cy="256095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90239EB-D234-4A65-BD00-81A83FF47EE4}"/>
                </a:ext>
              </a:extLst>
            </p:cNvPr>
            <p:cNvCxnSpPr/>
            <p:nvPr/>
          </p:nvCxnSpPr>
          <p:spPr>
            <a:xfrm>
              <a:off x="4784035" y="4042729"/>
              <a:ext cx="1435537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C2E3B1A-0DEF-499A-9030-48D71B8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63" y="4363126"/>
              <a:ext cx="4966087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41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56519" y="68220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78118" y="344336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문제정의 및 현황분석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5461690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40631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219572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533971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756040" y="4871808"/>
            <a:ext cx="609455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고령화 시대에 따른 치매노인 인구 증가</a:t>
            </a:r>
            <a:endParaRPr lang="en-US" altLang="ko-KR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거동이 불편한 성인 환자의 증가</a:t>
            </a:r>
            <a:endParaRPr lang="en-US" altLang="ko-KR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성인용 기저귀의 사용 증가</a:t>
            </a:r>
            <a:endParaRPr lang="en-US" altLang="ko-KR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배경</a:t>
            </a:r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(2)</a:t>
            </a:r>
            <a:endParaRPr lang="ko-KR" altLang="en-US" sz="2000" dirty="0">
              <a:solidFill>
                <a:srgbClr val="FF9900"/>
              </a:solidFill>
              <a:latin typeface="Sandoll 독수리 02 Medium" panose="020B0600000101010101" pitchFamily="34" charset="-127"/>
              <a:ea typeface="Sandoll 독수리 02 Medium" panose="020B0600000101010101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67175" y="4739387"/>
            <a:ext cx="41529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flipV="1">
            <a:off x="6038850" y="4726680"/>
            <a:ext cx="247650" cy="174632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06663" y="4809459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20838" y="4818984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55811" y="3503418"/>
            <a:ext cx="161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DEFINITION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5EBE5A-C8BA-416A-8951-5692CE99A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13" y="1824101"/>
            <a:ext cx="3291877" cy="2783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0CCFD4-E58E-48F6-93F3-46FAAFBF6E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/>
          <a:stretch/>
        </p:blipFill>
        <p:spPr>
          <a:xfrm>
            <a:off x="6598513" y="2114027"/>
            <a:ext cx="3197335" cy="20932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29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56519" y="68220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sp>
        <p:nvSpPr>
          <p:cNvPr id="34" name="모서리가 둥근 직사각형 29">
            <a:extLst>
              <a:ext uri="{FF2B5EF4-FFF2-40B4-BE49-F238E27FC236}">
                <a16:creationId xmlns:a16="http://schemas.microsoft.com/office/drawing/2014/main" id="{2DCABA3A-DE34-409B-83BB-8383CAF8D055}"/>
              </a:ext>
            </a:extLst>
          </p:cNvPr>
          <p:cNvSpPr/>
          <p:nvPr/>
        </p:nvSpPr>
        <p:spPr>
          <a:xfrm>
            <a:off x="156520" y="2134738"/>
            <a:ext cx="11887198" cy="3210712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78118" y="344336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문제정의 및 현황분석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5461690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40631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219572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533971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254612" y="3997163"/>
            <a:ext cx="6094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치매환자의 경우 대소변 본 것을 인지하지 못하는 상황 발생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거동불편 환자의 경우 보호자에게 기저귀 교체 요청을 주저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보호자가 수시로 기저귀 확인 시 불쾌감 및 수치심 유발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문제정의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24503" y="3868554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466648" y="3868554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7D17F4-B9D4-4CF4-80F4-CC287D1799C3}"/>
              </a:ext>
            </a:extLst>
          </p:cNvPr>
          <p:cNvGrpSpPr/>
          <p:nvPr/>
        </p:nvGrpSpPr>
        <p:grpSpPr>
          <a:xfrm>
            <a:off x="2138848" y="2211962"/>
            <a:ext cx="1800000" cy="1800000"/>
            <a:chOff x="3247330" y="1838495"/>
            <a:chExt cx="2160000" cy="2160000"/>
          </a:xfrm>
        </p:grpSpPr>
        <p:sp>
          <p:nvSpPr>
            <p:cNvPr id="20" name="Elipse 5">
              <a:extLst>
                <a:ext uri="{FF2B5EF4-FFF2-40B4-BE49-F238E27FC236}">
                  <a16:creationId xmlns:a16="http://schemas.microsoft.com/office/drawing/2014/main" id="{18264232-D8E0-4646-AEB4-88F7F78C6203}"/>
                </a:ext>
              </a:extLst>
            </p:cNvPr>
            <p:cNvSpPr/>
            <p:nvPr/>
          </p:nvSpPr>
          <p:spPr>
            <a:xfrm>
              <a:off x="3247330" y="1838495"/>
              <a:ext cx="2160000" cy="216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pic>
          <p:nvPicPr>
            <p:cNvPr id="7" name="그래픽 6" descr="기는 아기">
              <a:extLst>
                <a:ext uri="{FF2B5EF4-FFF2-40B4-BE49-F238E27FC236}">
                  <a16:creationId xmlns:a16="http://schemas.microsoft.com/office/drawing/2014/main" id="{0CE5EC7A-EF6C-4EE7-BC82-492C2C7F7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5278" y="1997121"/>
              <a:ext cx="1620000" cy="1620000"/>
            </a:xfrm>
            <a:prstGeom prst="rect">
              <a:avLst/>
            </a:prstGeom>
          </p:spPr>
        </p:pic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2FBA31F-0E9A-4FFE-B3D8-0D68A922EEBB}"/>
              </a:ext>
            </a:extLst>
          </p:cNvPr>
          <p:cNvCxnSpPr/>
          <p:nvPr/>
        </p:nvCxnSpPr>
        <p:spPr>
          <a:xfrm flipH="1">
            <a:off x="6096000" y="2011168"/>
            <a:ext cx="4119" cy="3658943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9DAC19-2FE4-4C55-A70D-7B28FA718577}"/>
              </a:ext>
            </a:extLst>
          </p:cNvPr>
          <p:cNvGrpSpPr/>
          <p:nvPr/>
        </p:nvGrpSpPr>
        <p:grpSpPr>
          <a:xfrm>
            <a:off x="8029242" y="2197893"/>
            <a:ext cx="1800000" cy="1800000"/>
            <a:chOff x="7888562" y="2320425"/>
            <a:chExt cx="2160000" cy="2160000"/>
          </a:xfrm>
        </p:grpSpPr>
        <p:sp>
          <p:nvSpPr>
            <p:cNvPr id="38" name="Elipse 5">
              <a:extLst>
                <a:ext uri="{FF2B5EF4-FFF2-40B4-BE49-F238E27FC236}">
                  <a16:creationId xmlns:a16="http://schemas.microsoft.com/office/drawing/2014/main" id="{3A090FFA-7677-4CF1-AE39-24A026883997}"/>
                </a:ext>
              </a:extLst>
            </p:cNvPr>
            <p:cNvSpPr/>
            <p:nvPr/>
          </p:nvSpPr>
          <p:spPr>
            <a:xfrm>
              <a:off x="7888562" y="2320425"/>
              <a:ext cx="2160000" cy="216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pic>
          <p:nvPicPr>
            <p:cNvPr id="10" name="그래픽 9" descr="지팡이 짚은 사람">
              <a:extLst>
                <a:ext uri="{FF2B5EF4-FFF2-40B4-BE49-F238E27FC236}">
                  <a16:creationId xmlns:a16="http://schemas.microsoft.com/office/drawing/2014/main" id="{F337731C-F159-4D34-A700-B1260163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63163" y="2590425"/>
              <a:ext cx="1620000" cy="162000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2D392D8-C897-4263-B5CF-189F12F20BEA}"/>
              </a:ext>
            </a:extLst>
          </p:cNvPr>
          <p:cNvSpPr txBox="1"/>
          <p:nvPr/>
        </p:nvSpPr>
        <p:spPr>
          <a:xfrm>
            <a:off x="430272" y="3990539"/>
            <a:ext cx="6094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기저귀에 대소변을 보아도 어느 순간 울지 않음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기저귀 교체가 늦어 짐에 따라 피부 발진 발생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부모가 수시로 기저귀를 확인하는 것에 대한 한계가 존재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4BC03A-EAEE-4C69-89AD-D5C2C5AD0430}"/>
              </a:ext>
            </a:extLst>
          </p:cNvPr>
          <p:cNvSpPr txBox="1"/>
          <p:nvPr/>
        </p:nvSpPr>
        <p:spPr>
          <a:xfrm>
            <a:off x="100163" y="3861930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34456D-6466-48BD-9AC1-EFD0C6A89321}"/>
              </a:ext>
            </a:extLst>
          </p:cNvPr>
          <p:cNvSpPr txBox="1"/>
          <p:nvPr/>
        </p:nvSpPr>
        <p:spPr>
          <a:xfrm>
            <a:off x="5642308" y="3861930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D235D-46CD-437A-B55D-91E10F825E48}"/>
              </a:ext>
            </a:extLst>
          </p:cNvPr>
          <p:cNvSpPr/>
          <p:nvPr/>
        </p:nvSpPr>
        <p:spPr>
          <a:xfrm>
            <a:off x="543339" y="5385206"/>
            <a:ext cx="11146326" cy="1294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&lt;Question&gt; </a:t>
            </a:r>
            <a:r>
              <a:rPr lang="ko-KR" altLang="en-US" sz="2000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기저귀에 대소변을 보았을 때 이를 자동으로 감지하여 알람을 제공해 주면 어떨까</a:t>
            </a:r>
            <a:r>
              <a:rPr lang="en-US" altLang="ko-KR" sz="2000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?</a:t>
            </a:r>
            <a:endParaRPr lang="ko-KR" altLang="en-US" sz="2000" dirty="0">
              <a:solidFill>
                <a:schemeClr val="tx1"/>
              </a:solidFill>
              <a:latin typeface="나눔고딕OTF" panose="020B0600000101010101" charset="-127"/>
              <a:ea typeface="나눔고딕OTF" panose="020B0600000101010101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DC987E4-FA35-4FBF-962D-CDAE74AD7EB9}"/>
              </a:ext>
            </a:extLst>
          </p:cNvPr>
          <p:cNvCxnSpPr/>
          <p:nvPr/>
        </p:nvCxnSpPr>
        <p:spPr>
          <a:xfrm>
            <a:off x="4000915" y="5468258"/>
            <a:ext cx="41529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9FD0F57C-DD4A-47EE-918D-680A24B9AFE1}"/>
              </a:ext>
            </a:extLst>
          </p:cNvPr>
          <p:cNvSpPr/>
          <p:nvPr/>
        </p:nvSpPr>
        <p:spPr>
          <a:xfrm flipV="1">
            <a:off x="5972590" y="5455551"/>
            <a:ext cx="247650" cy="174632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93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56519" y="68220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sp>
        <p:nvSpPr>
          <p:cNvPr id="34" name="모서리가 둥근 직사각형 29">
            <a:extLst>
              <a:ext uri="{FF2B5EF4-FFF2-40B4-BE49-F238E27FC236}">
                <a16:creationId xmlns:a16="http://schemas.microsoft.com/office/drawing/2014/main" id="{2DCABA3A-DE34-409B-83BB-8383CAF8D055}"/>
              </a:ext>
            </a:extLst>
          </p:cNvPr>
          <p:cNvSpPr/>
          <p:nvPr/>
        </p:nvSpPr>
        <p:spPr>
          <a:xfrm>
            <a:off x="156520" y="2134737"/>
            <a:ext cx="11887198" cy="4629355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78118" y="344336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문제정의 및 현황분석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5461690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40631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219572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533971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유사제품 분석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2FBA31F-0E9A-4FFE-B3D8-0D68A922EEBB}"/>
              </a:ext>
            </a:extLst>
          </p:cNvPr>
          <p:cNvCxnSpPr>
            <a:cxnSpLocks/>
          </p:cNvCxnSpPr>
          <p:nvPr/>
        </p:nvCxnSpPr>
        <p:spPr>
          <a:xfrm flipH="1">
            <a:off x="4288597" y="2011168"/>
            <a:ext cx="1" cy="4752924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D392D8-C897-4263-B5CF-189F12F20BEA}"/>
              </a:ext>
            </a:extLst>
          </p:cNvPr>
          <p:cNvSpPr txBox="1"/>
          <p:nvPr/>
        </p:nvSpPr>
        <p:spPr>
          <a:xfrm>
            <a:off x="629052" y="5329008"/>
            <a:ext cx="6094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센서를 기저귀 안에 삽입</a:t>
            </a:r>
            <a:endParaRPr lang="en-US" altLang="ko-KR" sz="1600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센서가 아이의 피부에 직접 닿음</a:t>
            </a:r>
            <a:endParaRPr lang="en-US" altLang="ko-KR" sz="1600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기저귀 교체 시 위생상 좋지 않음</a:t>
            </a:r>
            <a:endParaRPr lang="en-US" altLang="ko-KR" sz="1600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4BC03A-EAEE-4C69-89AD-D5C2C5AD0430}"/>
              </a:ext>
            </a:extLst>
          </p:cNvPr>
          <p:cNvSpPr txBox="1"/>
          <p:nvPr/>
        </p:nvSpPr>
        <p:spPr>
          <a:xfrm>
            <a:off x="298943" y="5200399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34456D-6466-48BD-9AC1-EFD0C6A89321}"/>
              </a:ext>
            </a:extLst>
          </p:cNvPr>
          <p:cNvSpPr txBox="1"/>
          <p:nvPr/>
        </p:nvSpPr>
        <p:spPr>
          <a:xfrm>
            <a:off x="3661768" y="5200399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7522AF-870A-46AE-AFED-B4CD31424BD7}"/>
              </a:ext>
            </a:extLst>
          </p:cNvPr>
          <p:cNvGrpSpPr/>
          <p:nvPr/>
        </p:nvGrpSpPr>
        <p:grpSpPr>
          <a:xfrm>
            <a:off x="1214307" y="2642117"/>
            <a:ext cx="2124222" cy="2472664"/>
            <a:chOff x="773723" y="2422893"/>
            <a:chExt cx="2124222" cy="24726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1029C-4790-49BA-B98D-125A8F18E9D6}"/>
                </a:ext>
              </a:extLst>
            </p:cNvPr>
            <p:cNvSpPr/>
            <p:nvPr/>
          </p:nvSpPr>
          <p:spPr>
            <a:xfrm>
              <a:off x="773723" y="2422893"/>
              <a:ext cx="2124222" cy="2472664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5F8A664-DA45-49AB-9D33-6C05AC36D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197" y="2488171"/>
              <a:ext cx="1927274" cy="2337048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34CD628-EC9C-4C9F-A01F-2CFC19806A5F}"/>
              </a:ext>
            </a:extLst>
          </p:cNvPr>
          <p:cNvSpPr txBox="1"/>
          <p:nvPr/>
        </p:nvSpPr>
        <p:spPr>
          <a:xfrm>
            <a:off x="1671912" y="2235193"/>
            <a:ext cx="122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F-STAR ]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0E3B14E-C50B-42B8-91AF-282E9FA06CC6}"/>
              </a:ext>
            </a:extLst>
          </p:cNvPr>
          <p:cNvCxnSpPr>
            <a:cxnSpLocks/>
          </p:cNvCxnSpPr>
          <p:nvPr/>
        </p:nvCxnSpPr>
        <p:spPr>
          <a:xfrm flipH="1">
            <a:off x="8168123" y="2017796"/>
            <a:ext cx="1" cy="4752924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427987-BD86-46BA-BEA4-9EA837C98D1E}"/>
              </a:ext>
            </a:extLst>
          </p:cNvPr>
          <p:cNvGrpSpPr/>
          <p:nvPr/>
        </p:nvGrpSpPr>
        <p:grpSpPr>
          <a:xfrm>
            <a:off x="5249595" y="2626877"/>
            <a:ext cx="2124222" cy="2472664"/>
            <a:chOff x="5249595" y="2626877"/>
            <a:chExt cx="2124222" cy="247266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CA510A4-58E2-449E-8A09-DD7BB306ED49}"/>
                </a:ext>
              </a:extLst>
            </p:cNvPr>
            <p:cNvSpPr/>
            <p:nvPr/>
          </p:nvSpPr>
          <p:spPr>
            <a:xfrm>
              <a:off x="5249595" y="2626877"/>
              <a:ext cx="2124222" cy="2472664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25D68E-FD72-4F01-B314-9B62425B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9716" y="2707395"/>
              <a:ext cx="1939600" cy="233704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EC866C-935B-415A-B78C-EB050E22233E}"/>
              </a:ext>
            </a:extLst>
          </p:cNvPr>
          <p:cNvSpPr txBox="1"/>
          <p:nvPr/>
        </p:nvSpPr>
        <p:spPr>
          <a:xfrm>
            <a:off x="5868876" y="2235193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</a:t>
            </a:r>
            <a:r>
              <a:rPr lang="ko-KR" altLang="en-US" dirty="0" err="1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모닛</a:t>
            </a:r>
            <a:r>
              <a: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6AB774-195E-488C-81BB-81B907E5E08E}"/>
              </a:ext>
            </a:extLst>
          </p:cNvPr>
          <p:cNvSpPr txBox="1"/>
          <p:nvPr/>
        </p:nvSpPr>
        <p:spPr>
          <a:xfrm>
            <a:off x="4584831" y="5335636"/>
            <a:ext cx="609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7</a:t>
            </a:r>
            <a:r>
              <a:rPr lang="ko-KR" altLang="en-US" sz="1600" dirty="0">
                <a:solidFill>
                  <a:srgbClr val="00206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개의 센서로 정확도를 높임</a:t>
            </a:r>
            <a:endParaRPr lang="en-US" altLang="ko-KR" sz="1600" dirty="0">
              <a:solidFill>
                <a:srgbClr val="00206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 err="1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공기질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측정</a:t>
            </a:r>
            <a:r>
              <a:rPr lang="en-US" altLang="ko-KR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지정 범위 이탈 시 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 알림 기능 제공</a:t>
            </a: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99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4FF804-51F0-4C75-BCDA-65E1605C714D}"/>
              </a:ext>
            </a:extLst>
          </p:cNvPr>
          <p:cNvSpPr txBox="1"/>
          <p:nvPr/>
        </p:nvSpPr>
        <p:spPr>
          <a:xfrm>
            <a:off x="4254722" y="5207027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4A2B28-DCD7-472C-AF35-FAF9AE0E4300}"/>
              </a:ext>
            </a:extLst>
          </p:cNvPr>
          <p:cNvSpPr txBox="1"/>
          <p:nvPr/>
        </p:nvSpPr>
        <p:spPr>
          <a:xfrm>
            <a:off x="7617547" y="5207027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3DBC9F-48B0-4B11-8DCE-E73CE5959A20}"/>
              </a:ext>
            </a:extLst>
          </p:cNvPr>
          <p:cNvSpPr txBox="1"/>
          <p:nvPr/>
        </p:nvSpPr>
        <p:spPr>
          <a:xfrm>
            <a:off x="9610174" y="222856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</a:t>
            </a:r>
            <a:r>
              <a:rPr lang="ko-KR" altLang="en-US" dirty="0" err="1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케어벨</a:t>
            </a:r>
            <a:r>
              <a:rPr lang="en-US" altLang="ko-KR" dirty="0">
                <a:solidFill>
                  <a:srgbClr val="FF99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]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7614A9E-D665-45B8-8BBA-AD5FB1FE75DF}"/>
              </a:ext>
            </a:extLst>
          </p:cNvPr>
          <p:cNvGrpSpPr/>
          <p:nvPr/>
        </p:nvGrpSpPr>
        <p:grpSpPr>
          <a:xfrm>
            <a:off x="9033097" y="2620253"/>
            <a:ext cx="2124222" cy="2472664"/>
            <a:chOff x="9033097" y="2620253"/>
            <a:chExt cx="2124222" cy="247266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E346CE7-B2FE-4B0E-BFCE-72FFAF86301C}"/>
                </a:ext>
              </a:extLst>
            </p:cNvPr>
            <p:cNvSpPr/>
            <p:nvPr/>
          </p:nvSpPr>
          <p:spPr>
            <a:xfrm>
              <a:off x="9033097" y="2620253"/>
              <a:ext cx="2124222" cy="2472664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52637F2-F513-458B-8EDD-81102E81B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8332" y="2695686"/>
              <a:ext cx="1925869" cy="2322254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DBABEC4-2908-46EA-A053-8AA05783C03F}"/>
              </a:ext>
            </a:extLst>
          </p:cNvPr>
          <p:cNvSpPr txBox="1"/>
          <p:nvPr/>
        </p:nvSpPr>
        <p:spPr>
          <a:xfrm>
            <a:off x="8394441" y="5329012"/>
            <a:ext cx="6094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00206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센서의 크기가 작음</a:t>
            </a:r>
            <a:endParaRPr lang="en-US" altLang="ko-KR" sz="1600" dirty="0">
              <a:solidFill>
                <a:srgbClr val="00206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• </a:t>
            </a:r>
            <a:r>
              <a:rPr lang="ko-KR" altLang="en-US" sz="1600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대변과 소변의 구분이 불가능</a:t>
            </a:r>
            <a:endParaRPr lang="en-US" altLang="ko-KR" sz="1600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F50B83-B542-46FA-966A-1B1EE28C140E}"/>
              </a:ext>
            </a:extLst>
          </p:cNvPr>
          <p:cNvSpPr txBox="1"/>
          <p:nvPr/>
        </p:nvSpPr>
        <p:spPr>
          <a:xfrm>
            <a:off x="8064332" y="5200403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A3BA15-005E-4FEA-8770-17D80C2A9A28}"/>
              </a:ext>
            </a:extLst>
          </p:cNvPr>
          <p:cNvSpPr txBox="1"/>
          <p:nvPr/>
        </p:nvSpPr>
        <p:spPr>
          <a:xfrm>
            <a:off x="11427157" y="5200403"/>
            <a:ext cx="22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99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162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1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56519" y="68220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sp>
        <p:nvSpPr>
          <p:cNvPr id="34" name="모서리가 둥근 직사각형 29">
            <a:extLst>
              <a:ext uri="{FF2B5EF4-FFF2-40B4-BE49-F238E27FC236}">
                <a16:creationId xmlns:a16="http://schemas.microsoft.com/office/drawing/2014/main" id="{2DCABA3A-DE34-409B-83BB-8383CAF8D055}"/>
              </a:ext>
            </a:extLst>
          </p:cNvPr>
          <p:cNvSpPr/>
          <p:nvPr/>
        </p:nvSpPr>
        <p:spPr>
          <a:xfrm>
            <a:off x="156520" y="2134737"/>
            <a:ext cx="11887198" cy="4629355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78118" y="344336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문제정의 및 현황분석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5461690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40631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219572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5339715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#</a:t>
            </a:r>
            <a:r>
              <a:rPr lang="ko-KR" altLang="en-US" sz="20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프로젝트 목적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03FD45-A232-4997-9D47-0C45E752FC8D}"/>
              </a:ext>
            </a:extLst>
          </p:cNvPr>
          <p:cNvGrpSpPr/>
          <p:nvPr/>
        </p:nvGrpSpPr>
        <p:grpSpPr>
          <a:xfrm>
            <a:off x="3040578" y="2163287"/>
            <a:ext cx="6034330" cy="1404678"/>
            <a:chOff x="469650" y="2282555"/>
            <a:chExt cx="6034330" cy="140467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F0E8D66-FBAD-4954-839F-F1A5F168C036}"/>
                </a:ext>
              </a:extLst>
            </p:cNvPr>
            <p:cNvGrpSpPr/>
            <p:nvPr/>
          </p:nvGrpSpPr>
          <p:grpSpPr>
            <a:xfrm>
              <a:off x="469650" y="2282555"/>
              <a:ext cx="1206228" cy="1314510"/>
              <a:chOff x="609510" y="2486025"/>
              <a:chExt cx="1206228" cy="1314510"/>
            </a:xfrm>
          </p:grpSpPr>
          <p:pic>
            <p:nvPicPr>
              <p:cNvPr id="10" name="그래픽 9" descr="과녁">
                <a:extLst>
                  <a:ext uri="{FF2B5EF4-FFF2-40B4-BE49-F238E27FC236}">
                    <a16:creationId xmlns:a16="http://schemas.microsoft.com/office/drawing/2014/main" id="{BF31EE8A-AFED-4916-B71B-96BC2F6CB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5424" y="24860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265E21-591C-45F9-A78C-D39539830CB2}"/>
                  </a:ext>
                </a:extLst>
              </p:cNvPr>
              <p:cNvSpPr txBox="1"/>
              <p:nvPr/>
            </p:nvSpPr>
            <p:spPr>
              <a:xfrm>
                <a:off x="609510" y="3400425"/>
                <a:ext cx="12062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FF9900"/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&lt;Target&gt;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5A323F-0929-4E65-8D95-6600B6635042}"/>
                </a:ext>
              </a:extLst>
            </p:cNvPr>
            <p:cNvSpPr txBox="1"/>
            <p:nvPr/>
          </p:nvSpPr>
          <p:spPr>
            <a:xfrm>
              <a:off x="2247539" y="2487225"/>
              <a:ext cx="4112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9900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• </a:t>
              </a:r>
              <a:r>
                <a:rPr lang="ko-KR" altLang="en-US" dirty="0">
                  <a:solidFill>
                    <a:srgbClr val="FF9900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기저귀를 착용하는 아이 및 아이의 부모</a:t>
              </a:r>
              <a:endParaRPr lang="en-US" altLang="ko-KR" dirty="0">
                <a:solidFill>
                  <a:srgbClr val="FF99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endParaRPr>
            </a:p>
            <a:p>
              <a:r>
                <a:rPr lang="en-US" altLang="ko-KR" dirty="0">
                  <a:solidFill>
                    <a:srgbClr val="FF9900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• </a:t>
              </a:r>
              <a:r>
                <a:rPr lang="ko-KR" altLang="en-US" dirty="0">
                  <a:solidFill>
                    <a:srgbClr val="FF9900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치매환자 및 환자의 보호자</a:t>
              </a:r>
              <a:endParaRPr lang="en-US" altLang="ko-KR" dirty="0">
                <a:solidFill>
                  <a:srgbClr val="FF99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endParaRPr>
            </a:p>
            <a:p>
              <a:r>
                <a:rPr lang="en-US" altLang="ko-KR" dirty="0">
                  <a:solidFill>
                    <a:srgbClr val="FF9900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• </a:t>
              </a:r>
              <a:r>
                <a:rPr lang="ko-KR" altLang="en-US" dirty="0">
                  <a:solidFill>
                    <a:srgbClr val="FF9900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거동이 불편한 환자 및 환자의 보호자</a:t>
              </a:r>
              <a:endParaRPr lang="en-US" altLang="ko-KR" dirty="0">
                <a:solidFill>
                  <a:srgbClr val="FF99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E1352D2-B3D4-424E-BF2A-48484386222D}"/>
                </a:ext>
              </a:extLst>
            </p:cNvPr>
            <p:cNvSpPr txBox="1"/>
            <p:nvPr/>
          </p:nvSpPr>
          <p:spPr>
            <a:xfrm>
              <a:off x="1798168" y="2335219"/>
              <a:ext cx="3437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solidFill>
                    <a:srgbClr val="FF99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[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7DB465D-39C1-4B1E-ADBC-C035A60A03FB}"/>
                </a:ext>
              </a:extLst>
            </p:cNvPr>
            <p:cNvSpPr txBox="1"/>
            <p:nvPr/>
          </p:nvSpPr>
          <p:spPr>
            <a:xfrm>
              <a:off x="6160203" y="2363794"/>
              <a:ext cx="3437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solidFill>
                    <a:srgbClr val="FF99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]</a:t>
              </a:r>
            </a:p>
          </p:txBody>
        </p:sp>
      </p:grpSp>
      <p:graphicFrame>
        <p:nvGraphicFramePr>
          <p:cNvPr id="20" name="다이어그램 19">
            <a:extLst>
              <a:ext uri="{FF2B5EF4-FFF2-40B4-BE49-F238E27FC236}">
                <a16:creationId xmlns:a16="http://schemas.microsoft.com/office/drawing/2014/main" id="{B6474AA2-CCE1-482C-8EA3-1A992A728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216439"/>
              </p:ext>
            </p:extLst>
          </p:nvPr>
        </p:nvGraphicFramePr>
        <p:xfrm>
          <a:off x="2032000" y="3526138"/>
          <a:ext cx="8128000" cy="2981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654BB8-7897-4463-987C-DF161C9AD54A}"/>
              </a:ext>
            </a:extLst>
          </p:cNvPr>
          <p:cNvSpPr/>
          <p:nvPr/>
        </p:nvSpPr>
        <p:spPr>
          <a:xfrm>
            <a:off x="4246806" y="3644352"/>
            <a:ext cx="3600906" cy="11661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B44AF9F-C1E5-4D40-A179-045DB6D1B8BF}"/>
              </a:ext>
            </a:extLst>
          </p:cNvPr>
          <p:cNvSpPr/>
          <p:nvPr/>
        </p:nvSpPr>
        <p:spPr>
          <a:xfrm>
            <a:off x="3869635" y="3644352"/>
            <a:ext cx="4545495" cy="10469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EFAFFF-580F-46A1-B5F8-89967ED8399A}"/>
              </a:ext>
            </a:extLst>
          </p:cNvPr>
          <p:cNvSpPr/>
          <p:nvPr/>
        </p:nvSpPr>
        <p:spPr>
          <a:xfrm>
            <a:off x="4664765" y="4024099"/>
            <a:ext cx="2801809" cy="32121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센서를 기저귀 바깥에 부착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86B4496-4303-4DB8-958D-54ABE765DFA3}"/>
              </a:ext>
            </a:extLst>
          </p:cNvPr>
          <p:cNvSpPr/>
          <p:nvPr/>
        </p:nvSpPr>
        <p:spPr>
          <a:xfrm>
            <a:off x="6293218" y="4496466"/>
            <a:ext cx="2429216" cy="31386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대변과 소변 구분 가능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92CC383-42F2-4D6F-BF7D-24929CF70BD8}"/>
              </a:ext>
            </a:extLst>
          </p:cNvPr>
          <p:cNvSpPr/>
          <p:nvPr/>
        </p:nvSpPr>
        <p:spPr>
          <a:xfrm>
            <a:off x="4043208" y="4497171"/>
            <a:ext cx="2113020" cy="3006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전자파 영향 최소화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761EDF6-1907-4528-892B-A02BD37D909C}"/>
              </a:ext>
            </a:extLst>
          </p:cNvPr>
          <p:cNvSpPr/>
          <p:nvPr/>
        </p:nvSpPr>
        <p:spPr>
          <a:xfrm>
            <a:off x="6300509" y="4887126"/>
            <a:ext cx="1630208" cy="32449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건강 정보 제공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792082B5-5524-4366-B9D1-4660549F1EEE}"/>
              </a:ext>
            </a:extLst>
          </p:cNvPr>
          <p:cNvSpPr/>
          <p:nvPr/>
        </p:nvSpPr>
        <p:spPr>
          <a:xfrm>
            <a:off x="4246325" y="4907753"/>
            <a:ext cx="1909904" cy="30386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적당한 센서 크기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8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20" y="113311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5704701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ea typeface="Sandoll 독수리 02 Medium" panose="020B0600000101010101" pitchFamily="34" charset="-127"/>
              </a:rPr>
              <a:t># </a:t>
            </a:r>
            <a:r>
              <a:rPr lang="ko-KR" altLang="en-US" sz="2000" dirty="0">
                <a:solidFill>
                  <a:srgbClr val="FF9900"/>
                </a:solidFill>
                <a:ea typeface="Sandoll 독수리 02 Medium" panose="020B0600000101010101" pitchFamily="34" charset="-127"/>
              </a:rPr>
              <a:t>프로젝트 디자인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56520" y="2134738"/>
            <a:ext cx="11887198" cy="2997435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93310" y="3714466"/>
            <a:ext cx="3305436" cy="1504310"/>
            <a:chOff x="4376196" y="3116773"/>
            <a:chExt cx="2868684" cy="1068073"/>
          </a:xfrm>
        </p:grpSpPr>
        <p:sp>
          <p:nvSpPr>
            <p:cNvPr id="4" name="오른쪽 화살표 3"/>
            <p:cNvSpPr/>
            <p:nvPr/>
          </p:nvSpPr>
          <p:spPr>
            <a:xfrm rot="5400000">
              <a:off x="5622058" y="3119932"/>
              <a:ext cx="362355" cy="356038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왼쪽/오른쪽 화살표 6"/>
            <p:cNvSpPr/>
            <p:nvPr/>
          </p:nvSpPr>
          <p:spPr>
            <a:xfrm>
              <a:off x="4376196" y="3901689"/>
              <a:ext cx="546836" cy="261515"/>
            </a:xfrm>
            <a:prstGeom prst="left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왼쪽/오른쪽 화살표 19"/>
            <p:cNvSpPr/>
            <p:nvPr/>
          </p:nvSpPr>
          <p:spPr>
            <a:xfrm>
              <a:off x="6698044" y="3923331"/>
              <a:ext cx="546836" cy="261515"/>
            </a:xfrm>
            <a:prstGeom prst="left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타원 26"/>
          <p:cNvSpPr/>
          <p:nvPr/>
        </p:nvSpPr>
        <p:spPr>
          <a:xfrm>
            <a:off x="2445448" y="4265893"/>
            <a:ext cx="1620943" cy="153102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</a:rPr>
              <a:t>사용자</a:t>
            </a:r>
          </a:p>
        </p:txBody>
      </p:sp>
      <p:pic>
        <p:nvPicPr>
          <p:cNvPr id="1026" name="Picture 2" descr="C:\Users\HyunSuWin\Desktop\1490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81" y="4448423"/>
            <a:ext cx="1181875" cy="121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18504" y="624001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96992" y="5838268"/>
            <a:ext cx="149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사용자</a:t>
            </a:r>
          </a:p>
        </p:txBody>
      </p:sp>
      <p:sp>
        <p:nvSpPr>
          <p:cNvPr id="36" name="타원 35"/>
          <p:cNvSpPr/>
          <p:nvPr/>
        </p:nvSpPr>
        <p:spPr>
          <a:xfrm>
            <a:off x="5003531" y="4299828"/>
            <a:ext cx="1620943" cy="153102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019854" y="1771890"/>
            <a:ext cx="1620943" cy="153102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610911" y="4299955"/>
            <a:ext cx="1620943" cy="153102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06140" y="5870683"/>
            <a:ext cx="177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어플리케이션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58977" y="5901604"/>
            <a:ext cx="149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개발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ko-KR" altLang="en-US" dirty="0">
                <a:solidFill>
                  <a:schemeClr val="accent2"/>
                </a:solidFill>
              </a:rPr>
              <a:t>관리자</a:t>
            </a:r>
          </a:p>
        </p:txBody>
      </p:sp>
      <p:pic>
        <p:nvPicPr>
          <p:cNvPr id="1027" name="Picture 3" descr="C:\Users\HyunSuWin\Desktop\1862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648" y="4521957"/>
            <a:ext cx="1170680" cy="117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yunSuWin\Desktop\7894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744" y="4482511"/>
            <a:ext cx="1023276" cy="102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HyunSuWin\Desktop\motherboar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77" y="2075123"/>
            <a:ext cx="944449" cy="9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36388" y="3337936"/>
            <a:ext cx="294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센서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82C374-83A4-45D0-809B-C2D8A4966740}"/>
              </a:ext>
            </a:extLst>
          </p:cNvPr>
          <p:cNvSpPr txBox="1"/>
          <p:nvPr/>
        </p:nvSpPr>
        <p:spPr>
          <a:xfrm>
            <a:off x="4178118" y="344336"/>
            <a:ext cx="356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모형화 </a:t>
            </a:r>
            <a:r>
              <a:rPr lang="en-US" altLang="ko-KR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/ </a:t>
            </a:r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방법론 제시</a:t>
            </a:r>
          </a:p>
        </p:txBody>
      </p:sp>
    </p:spTree>
    <p:extLst>
      <p:ext uri="{BB962C8B-B14F-4D97-AF65-F5344CB8AC3E}">
        <p14:creationId xmlns:p14="http://schemas.microsoft.com/office/powerpoint/2010/main" val="422289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6519" y="132507"/>
            <a:ext cx="11887199" cy="6664410"/>
          </a:xfrm>
          <a:prstGeom prst="roundRect">
            <a:avLst>
              <a:gd name="adj" fmla="val 2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9900"/>
              </a:solidFill>
              <a:latin typeface="Sandoll 개화 02 Oblique" panose="020B0600000101010101" pitchFamily="34" charset="-127"/>
              <a:ea typeface="Sandoll 개화 02 Oblique" panose="020B0600000101010101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436976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815917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194858" y="1005172"/>
            <a:ext cx="378941" cy="0"/>
          </a:xfrm>
          <a:prstGeom prst="line">
            <a:avLst/>
          </a:prstGeom>
          <a:ln w="57150">
            <a:solidFill>
              <a:srgbClr val="FF315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5672427" y="880776"/>
            <a:ext cx="250433" cy="255874"/>
          </a:xfrm>
          <a:prstGeom prst="ellipse">
            <a:avLst/>
          </a:prstGeom>
          <a:noFill/>
          <a:ln>
            <a:solidFill>
              <a:srgbClr val="FF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764" y="1410136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ea typeface="Sandoll 독수리 02 Medium" panose="020B0600000101010101" pitchFamily="34" charset="-127"/>
              </a:rPr>
              <a:t># </a:t>
            </a:r>
            <a:r>
              <a:rPr lang="ko-KR" altLang="en-US" sz="2000" dirty="0">
                <a:solidFill>
                  <a:srgbClr val="FF9900"/>
                </a:solidFill>
                <a:ea typeface="Sandoll 독수리 02 Medium" panose="020B0600000101010101" pitchFamily="34" charset="-127"/>
              </a:rPr>
              <a:t>프로젝트 디자인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56520" y="2134738"/>
            <a:ext cx="11887198" cy="2997435"/>
          </a:xfrm>
          <a:prstGeom prst="roundRect">
            <a:avLst>
              <a:gd name="adj" fmla="val 113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3611" y="172995"/>
            <a:ext cx="11673016" cy="6466702"/>
          </a:xfrm>
          <a:prstGeom prst="roundRect">
            <a:avLst>
              <a:gd name="adj" fmla="val 1131"/>
            </a:avLst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3195021" y="2684867"/>
            <a:ext cx="2043953" cy="18971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693928" y="2684865"/>
            <a:ext cx="2043953" cy="18971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45591" y="4967567"/>
            <a:ext cx="2257719" cy="1323440"/>
            <a:chOff x="296630" y="5104429"/>
            <a:chExt cx="2257719" cy="1323440"/>
          </a:xfrm>
        </p:grpSpPr>
        <p:sp>
          <p:nvSpPr>
            <p:cNvPr id="24" name="TextBox 23"/>
            <p:cNvSpPr txBox="1"/>
            <p:nvPr/>
          </p:nvSpPr>
          <p:spPr>
            <a:xfrm>
              <a:off x="296630" y="5104430"/>
              <a:ext cx="3437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solidFill>
                    <a:srgbClr val="FF99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[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10572" y="5104429"/>
              <a:ext cx="3437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solidFill>
                    <a:srgbClr val="FF99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]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7725" y="5367677"/>
              <a:ext cx="1420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accent2"/>
                  </a:solidFill>
                </a:rPr>
                <a:t>아두이노를</a:t>
              </a:r>
              <a:r>
                <a:rPr lang="ko-KR" altLang="en-US" dirty="0">
                  <a:solidFill>
                    <a:schemeClr val="accent2"/>
                  </a:solidFill>
                </a:rPr>
                <a:t> </a:t>
              </a:r>
              <a:endParaRPr lang="en-US" altLang="ko-KR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accent2"/>
                  </a:solidFill>
                </a:rPr>
                <a:t>이용한</a:t>
              </a:r>
              <a:endParaRPr lang="en-US" altLang="ko-KR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b="1" dirty="0" err="1">
                  <a:solidFill>
                    <a:schemeClr val="accent2"/>
                  </a:solidFill>
                </a:rPr>
                <a:t>센서부</a:t>
              </a:r>
              <a:r>
                <a:rPr lang="ko-KR" altLang="en-US" dirty="0">
                  <a:solidFill>
                    <a:schemeClr val="accent2"/>
                  </a:solidFill>
                </a:rPr>
                <a:t> 제작</a:t>
              </a:r>
              <a:endParaRPr lang="en-US" altLang="ko-KR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483148" y="4966891"/>
            <a:ext cx="2337231" cy="1323440"/>
            <a:chOff x="296630" y="5104429"/>
            <a:chExt cx="2337231" cy="1323440"/>
          </a:xfrm>
        </p:grpSpPr>
        <p:sp>
          <p:nvSpPr>
            <p:cNvPr id="29" name="TextBox 28"/>
            <p:cNvSpPr txBox="1"/>
            <p:nvPr/>
          </p:nvSpPr>
          <p:spPr>
            <a:xfrm>
              <a:off x="296630" y="5104430"/>
              <a:ext cx="3437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solidFill>
                    <a:srgbClr val="FF99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[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90084" y="5104429"/>
              <a:ext cx="3437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solidFill>
                    <a:srgbClr val="FF99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]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6893" y="5367677"/>
              <a:ext cx="18822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accent2"/>
                  </a:solidFill>
                </a:rPr>
                <a:t>안드로이드</a:t>
              </a:r>
              <a:r>
                <a:rPr lang="ko-KR" altLang="en-US" dirty="0">
                  <a:solidFill>
                    <a:schemeClr val="accent2"/>
                  </a:solidFill>
                </a:rPr>
                <a:t> </a:t>
              </a:r>
              <a:endParaRPr lang="en-US" altLang="ko-KR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accent2"/>
                  </a:solidFill>
                </a:rPr>
                <a:t>스튜디오를 </a:t>
              </a:r>
              <a:endParaRPr lang="en-US" altLang="ko-KR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accent2"/>
                  </a:solidFill>
                </a:rPr>
                <a:t>이용한 </a:t>
              </a:r>
              <a:r>
                <a:rPr lang="ko-KR" altLang="en-US" b="1" dirty="0" err="1">
                  <a:solidFill>
                    <a:schemeClr val="accent2"/>
                  </a:solidFill>
                </a:rPr>
                <a:t>어플제작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4" name="왼쪽/오른쪽 화살표 33"/>
          <p:cNvSpPr/>
          <p:nvPr/>
        </p:nvSpPr>
        <p:spPr>
          <a:xfrm>
            <a:off x="5645928" y="3464712"/>
            <a:ext cx="706126" cy="261515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HyunSuWin\Desktop\2303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38" y="3039037"/>
            <a:ext cx="1196132" cy="119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HyunSuWin\Desktop\mother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61" y="3034407"/>
            <a:ext cx="1165157" cy="11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ABE68DF-8DF5-4F45-9E24-4EBA72ED6A62}"/>
              </a:ext>
            </a:extLst>
          </p:cNvPr>
          <p:cNvSpPr txBox="1"/>
          <p:nvPr/>
        </p:nvSpPr>
        <p:spPr>
          <a:xfrm>
            <a:off x="4178118" y="344336"/>
            <a:ext cx="356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모형화 </a:t>
            </a:r>
            <a:r>
              <a:rPr lang="en-US" altLang="ko-KR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/ </a:t>
            </a:r>
            <a:r>
              <a:rPr lang="ko-KR" altLang="en-US" sz="2800" dirty="0">
                <a:solidFill>
                  <a:srgbClr val="FF9900"/>
                </a:solidFill>
                <a:latin typeface="Sandoll 독수리 02 Medium" panose="020B0600000101010101" pitchFamily="34" charset="-127"/>
                <a:ea typeface="Sandoll 독수리 02 Medium" panose="020B0600000101010101" pitchFamily="34" charset="-127"/>
              </a:rPr>
              <a:t>방법론 제시</a:t>
            </a:r>
          </a:p>
        </p:txBody>
      </p:sp>
    </p:spTree>
    <p:extLst>
      <p:ext uri="{BB962C8B-B14F-4D97-AF65-F5344CB8AC3E}">
        <p14:creationId xmlns:p14="http://schemas.microsoft.com/office/powerpoint/2010/main" val="411601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1168</Words>
  <Application>Microsoft Office PowerPoint</Application>
  <PresentationFormat>와이드스크린</PresentationFormat>
  <Paragraphs>396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Sandoll 독수리 02 Medium</vt:lpstr>
      <vt:lpstr>맑은 고딕</vt:lpstr>
      <vt:lpstr>나눔고딕OTF Light</vt:lpstr>
      <vt:lpstr>나눔고딕</vt:lpstr>
      <vt:lpstr>Sandoll 개화 02 Oblique</vt:lpstr>
      <vt:lpstr>Noto Sans CJK KR Light</vt:lpstr>
      <vt:lpstr>나눔고딕OTF ExtraBold</vt:lpstr>
      <vt:lpstr>나눔바른고딕</vt:lpstr>
      <vt:lpstr>Arial</vt:lpstr>
      <vt:lpstr>나눔고딕OTF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leemy</cp:lastModifiedBy>
  <cp:revision>114</cp:revision>
  <dcterms:created xsi:type="dcterms:W3CDTF">2017-04-11T09:55:07Z</dcterms:created>
  <dcterms:modified xsi:type="dcterms:W3CDTF">2017-11-06T09:41:23Z</dcterms:modified>
</cp:coreProperties>
</file>